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2" r:id="rId2"/>
    <p:sldId id="324" r:id="rId3"/>
    <p:sldId id="318" r:id="rId4"/>
    <p:sldId id="319" r:id="rId5"/>
    <p:sldId id="320" r:id="rId6"/>
    <p:sldId id="321" r:id="rId7"/>
    <p:sldId id="305" r:id="rId8"/>
    <p:sldId id="306" r:id="rId9"/>
    <p:sldId id="307" r:id="rId10"/>
    <p:sldId id="308" r:id="rId11"/>
    <p:sldId id="311" r:id="rId12"/>
    <p:sldId id="312" r:id="rId13"/>
    <p:sldId id="313" r:id="rId14"/>
    <p:sldId id="314" r:id="rId15"/>
    <p:sldId id="332" r:id="rId16"/>
    <p:sldId id="333" r:id="rId17"/>
    <p:sldId id="299" r:id="rId18"/>
    <p:sldId id="327" r:id="rId19"/>
    <p:sldId id="302" r:id="rId20"/>
    <p:sldId id="289" r:id="rId21"/>
    <p:sldId id="325" r:id="rId22"/>
    <p:sldId id="316" r:id="rId23"/>
    <p:sldId id="293" r:id="rId24"/>
    <p:sldId id="328" r:id="rId25"/>
    <p:sldId id="296" r:id="rId26"/>
    <p:sldId id="295" r:id="rId27"/>
    <p:sldId id="297" r:id="rId28"/>
    <p:sldId id="331" r:id="rId29"/>
    <p:sldId id="330" r:id="rId30"/>
    <p:sldId id="32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6" d="100"/>
          <a:sy n="66" d="100"/>
        </p:scale>
        <p:origin x="-39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ans%20titre:Users:imacg5:Desktop:La%20Croix%202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ans%20titre:Users:imacg5:Desktop:La%20Croix%202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Sans%20titre:Users:imacg5:Desktop:La%20Croix%202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USB%20DISK:Classeur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Sans%20titre:Users:imacg5:Desktop:La%20Croix%201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Sans%20titre:Users:imacg5:Desktop:La%20Croix%201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'41 - Comment s''informer'!$D$2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'41 - Comment s''informer'!$B$3:$B$8</c:f>
              <c:strCache>
                <c:ptCount val="6"/>
                <c:pt idx="0">
                  <c:v>Autre</c:v>
                </c:pt>
                <c:pt idx="1">
                  <c:v>Internet Mobile (Smartphone, tablette)</c:v>
                </c:pt>
                <c:pt idx="2">
                  <c:v>TV</c:v>
                </c:pt>
                <c:pt idx="3">
                  <c:v>Radio</c:v>
                </c:pt>
                <c:pt idx="4">
                  <c:v>Presse</c:v>
                </c:pt>
                <c:pt idx="5">
                  <c:v>Internet</c:v>
                </c:pt>
              </c:strCache>
            </c:strRef>
          </c:cat>
          <c:val>
            <c:numRef>
              <c:f>'41 - Comment s''informer'!$D$3:$D$8</c:f>
              <c:numCache>
                <c:formatCode>0%</c:formatCode>
                <c:ptCount val="6"/>
                <c:pt idx="0">
                  <c:v>0.03</c:v>
                </c:pt>
                <c:pt idx="1">
                  <c:v>0.12</c:v>
                </c:pt>
                <c:pt idx="2">
                  <c:v>0.38</c:v>
                </c:pt>
                <c:pt idx="3">
                  <c:v>0.45</c:v>
                </c:pt>
                <c:pt idx="4">
                  <c:v>0.61000000000000099</c:v>
                </c:pt>
                <c:pt idx="5">
                  <c:v>0.89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5623680"/>
        <c:axId val="55626368"/>
      </c:barChart>
      <c:catAx>
        <c:axId val="5562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55626368"/>
        <c:crosses val="autoZero"/>
        <c:auto val="1"/>
        <c:lblAlgn val="ctr"/>
        <c:lblOffset val="100"/>
        <c:noMultiLvlLbl val="0"/>
      </c:catAx>
      <c:valAx>
        <c:axId val="556263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556236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007344814711198"/>
          <c:y val="6.21118012422361E-2"/>
          <c:w val="0.64303197676067203"/>
          <c:h val="0.863354037267082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'42 - Quelle presse lire'!$D$2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'42 - Quelle presse lire'!$B$3:$B$7</c:f>
              <c:strCache>
                <c:ptCount val="5"/>
                <c:pt idx="0">
                  <c:v>Autre</c:v>
                </c:pt>
                <c:pt idx="1">
                  <c:v>Presse quotidienne payante</c:v>
                </c:pt>
                <c:pt idx="2">
                  <c:v>Magazine</c:v>
                </c:pt>
                <c:pt idx="3">
                  <c:v>Presse quotidienne gratuite</c:v>
                </c:pt>
                <c:pt idx="4">
                  <c:v>Presse sur internet</c:v>
                </c:pt>
              </c:strCache>
            </c:strRef>
          </c:cat>
          <c:val>
            <c:numRef>
              <c:f>'42 - Quelle presse lire'!$D$3:$D$7</c:f>
              <c:numCache>
                <c:formatCode>0%</c:formatCode>
                <c:ptCount val="5"/>
                <c:pt idx="0">
                  <c:v>0.04</c:v>
                </c:pt>
                <c:pt idx="1">
                  <c:v>0.34</c:v>
                </c:pt>
                <c:pt idx="2">
                  <c:v>0.36</c:v>
                </c:pt>
                <c:pt idx="3">
                  <c:v>0.45</c:v>
                </c:pt>
                <c:pt idx="4">
                  <c:v>0.67000000000000104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322688"/>
        <c:axId val="56337920"/>
      </c:barChart>
      <c:catAx>
        <c:axId val="5632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 algn="r">
              <a:defRPr/>
            </a:pPr>
            <a:endParaRPr lang="fr-FR"/>
          </a:p>
        </c:txPr>
        <c:crossAx val="56337920"/>
        <c:crosses val="autoZero"/>
        <c:auto val="1"/>
        <c:lblAlgn val="ctr"/>
        <c:lblOffset val="100"/>
        <c:noMultiLvlLbl val="0"/>
      </c:catAx>
      <c:valAx>
        <c:axId val="563379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563226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725457906845702"/>
          <c:y val="0.25"/>
          <c:w val="0.23333310993689699"/>
          <c:h val="0.63297872340425598"/>
        </c:manualLayout>
      </c:layout>
      <c:pieChart>
        <c:varyColors val="1"/>
        <c:ser>
          <c:idx val="0"/>
          <c:order val="0"/>
          <c:tx>
            <c:strRef>
              <c:f>'46 - Abonnements presse'!$B$6</c:f>
              <c:strCache>
                <c:ptCount val="1"/>
                <c:pt idx="0">
                  <c:v>Avez vous des abonnements presse ?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Pt>
            <c:idx val="1"/>
            <c:bubble3D val="0"/>
            <c:spPr>
              <a:solidFill>
                <a:srgbClr val="C0504D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'46 - Abonnements presse'!$C$5:$D$5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'46 - Abonnements presse'!$C$6:$D$6</c:f>
              <c:numCache>
                <c:formatCode>0%</c:formatCode>
                <c:ptCount val="2"/>
                <c:pt idx="0">
                  <c:v>0.33</c:v>
                </c:pt>
                <c:pt idx="1">
                  <c:v>0.67000000000000104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235201482167696"/>
          <c:y val="0.44680851063829802"/>
          <c:w val="6.6666602839113506E-2"/>
          <c:h val="0.27659574468085102"/>
        </c:manualLayout>
      </c:layout>
      <c:overlay val="0"/>
      <c:spPr>
        <a:noFill/>
        <a:ln w="25400">
          <a:solidFill>
            <a:schemeClr val="tx1"/>
          </a:solidFill>
        </a:ln>
      </c:spPr>
    </c:legend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Feuil3!$A$2</c:f>
              <c:strCache>
                <c:ptCount val="1"/>
                <c:pt idx="0">
                  <c:v>Féminins</c:v>
                </c:pt>
              </c:strCache>
            </c:strRef>
          </c:tx>
          <c:spPr>
            <a:solidFill>
              <a:srgbClr val="4572A7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Feuil3!$A$4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Feuil3!$B$2</c:f>
              <c:strCache>
                <c:ptCount val="1"/>
                <c:pt idx="0">
                  <c:v>Presse jeunesse</c:v>
                </c:pt>
              </c:strCache>
            </c:strRef>
          </c:tx>
          <c:spPr>
            <a:solidFill>
              <a:srgbClr val="AA4643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Feuil3!$B$4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</c:ser>
        <c:ser>
          <c:idx val="2"/>
          <c:order val="2"/>
          <c:tx>
            <c:strRef>
              <c:f>Feuil3!$C$2</c:f>
              <c:strCache>
                <c:ptCount val="1"/>
                <c:pt idx="0">
                  <c:v>Magazines économiques</c:v>
                </c:pt>
              </c:strCache>
            </c:strRef>
          </c:tx>
          <c:spPr>
            <a:solidFill>
              <a:srgbClr val="89A54E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Feuil3!$C$4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Feuil3!$D$2</c:f>
              <c:strCache>
                <c:ptCount val="1"/>
                <c:pt idx="0">
                  <c:v>PQR</c:v>
                </c:pt>
              </c:strCache>
            </c:strRef>
          </c:tx>
          <c:spPr>
            <a:solidFill>
              <a:srgbClr val="71588F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Feuil3!$D$4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4"/>
          <c:order val="4"/>
          <c:tx>
            <c:strRef>
              <c:f>Feuil3!$E$2</c:f>
              <c:strCache>
                <c:ptCount val="1"/>
                <c:pt idx="0">
                  <c:v>Autre</c:v>
                </c:pt>
              </c:strCache>
            </c:strRef>
          </c:tx>
          <c:spPr>
            <a:solidFill>
              <a:srgbClr val="4198AF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Feuil3!$E$4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5"/>
          <c:order val="5"/>
          <c:tx>
            <c:strRef>
              <c:f>Feuil3!$F$2</c:f>
              <c:strCache>
                <c:ptCount val="1"/>
                <c:pt idx="0">
                  <c:v>News Magazine</c:v>
                </c:pt>
              </c:strCache>
            </c:strRef>
          </c:tx>
          <c:spPr>
            <a:solidFill>
              <a:srgbClr val="DB843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Feuil3!$F$4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ser>
          <c:idx val="6"/>
          <c:order val="6"/>
          <c:tx>
            <c:strRef>
              <c:f>Feuil3!$G$2</c:f>
              <c:strCache>
                <c:ptCount val="1"/>
                <c:pt idx="0">
                  <c:v>Quotidiens nationaux</c:v>
                </c:pt>
              </c:strCache>
            </c:strRef>
          </c:tx>
          <c:spPr>
            <a:solidFill>
              <a:srgbClr val="93A9CF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Feuil3!$G$4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</c:ser>
        <c:ser>
          <c:idx val="7"/>
          <c:order val="7"/>
          <c:tx>
            <c:strRef>
              <c:f>Feuil3!$H$2</c:f>
              <c:strCache>
                <c:ptCount val="1"/>
                <c:pt idx="0">
                  <c:v>Revues religieuses</c:v>
                </c:pt>
              </c:strCache>
            </c:strRef>
          </c:tx>
          <c:spPr>
            <a:solidFill>
              <a:srgbClr val="D1939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Feuil3!$H$4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265152"/>
        <c:axId val="57295616"/>
      </c:barChart>
      <c:catAx>
        <c:axId val="57265152"/>
        <c:scaling>
          <c:orientation val="minMax"/>
        </c:scaling>
        <c:delete val="0"/>
        <c:axPos val="l"/>
        <c:majorTickMark val="none"/>
        <c:minorTickMark val="none"/>
        <c:tickLblPos val="none"/>
        <c:spPr>
          <a:ln w="3175">
            <a:solidFill>
              <a:srgbClr val="808080"/>
            </a:solidFill>
            <a:prstDash val="solid"/>
          </a:ln>
        </c:spPr>
        <c:crossAx val="57295616"/>
        <c:crosses val="autoZero"/>
        <c:auto val="1"/>
        <c:lblAlgn val="ctr"/>
        <c:lblOffset val="100"/>
        <c:noMultiLvlLbl val="0"/>
      </c:catAx>
      <c:valAx>
        <c:axId val="5729561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ln w="3175">
            <a:solidFill>
              <a:srgbClr val="808080"/>
            </a:solidFill>
            <a:prstDash val="solid"/>
          </a:ln>
        </c:spPr>
        <c:crossAx val="572651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7488281014945701"/>
          <c:y val="0.13930339798602301"/>
          <c:w val="0.110065901922028"/>
          <c:h val="0.71641747535669098"/>
        </c:manualLayout>
      </c:layout>
      <c:overlay val="0"/>
      <c:spPr>
        <a:noFill/>
        <a:ln w="25400">
          <a:solidFill>
            <a:schemeClr val="tx1"/>
          </a:solidFill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chemeClr val="bg2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082890897138002"/>
          <c:y val="3.6101051213959498E-2"/>
          <c:w val="0.59378215808339796"/>
          <c:h val="0.833934283042464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'5 - Activités religieuses'!$C$18</c:f>
              <c:strCache>
                <c:ptCount val="1"/>
                <c:pt idx="0">
                  <c:v>Chaque jour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'5 - Activités religieuses'!$B$19:$B$31</c:f>
              <c:strCache>
                <c:ptCount val="13"/>
                <c:pt idx="0">
                  <c:v>Pèlerinage / rassemblement</c:v>
                </c:pt>
                <c:pt idx="1">
                  <c:v>Recevoir le sacrement de Réconciliation (confession)</c:v>
                </c:pt>
                <c:pt idx="2">
                  <c:v>Retraite / session / formation</c:v>
                </c:pt>
                <c:pt idx="3">
                  <c:v>Participation à un groupe de prière / louange</c:v>
                </c:pt>
                <c:pt idx="4">
                  <c:v>Activité paroissiale</c:v>
                </c:pt>
                <c:pt idx="5">
                  <c:v>Adoration eucharistique</c:v>
                </c:pt>
                <c:pt idx="6">
                  <c:v>Activité d'aumônerie</c:v>
                </c:pt>
                <c:pt idx="7">
                  <c:v>Engagement caritatif, associatif, citoyen</c:v>
                </c:pt>
                <c:pt idx="8">
                  <c:v>Témoignage de ma foi sur internet (blog, Facebook, forum...)</c:v>
                </c:pt>
                <c:pt idx="9">
                  <c:v>Participation à la messe</c:v>
                </c:pt>
                <c:pt idx="10">
                  <c:v>Lecture livres, articles de spiritualité</c:v>
                </c:pt>
                <c:pt idx="11">
                  <c:v>Lecture de la Bible</c:v>
                </c:pt>
                <c:pt idx="12">
                  <c:v>Prière personnelle / méditation personnelle</c:v>
                </c:pt>
              </c:strCache>
            </c:strRef>
          </c:cat>
          <c:val>
            <c:numRef>
              <c:f>'5 - Activités religieuses'!$C$19:$C$31</c:f>
              <c:numCache>
                <c:formatCode>0%</c:formatCode>
                <c:ptCount val="13"/>
                <c:pt idx="0">
                  <c:v>9.3080980452994201E-4</c:v>
                </c:pt>
                <c:pt idx="1">
                  <c:v>2.1718895439032E-3</c:v>
                </c:pt>
                <c:pt idx="2">
                  <c:v>8.6875581756127793E-3</c:v>
                </c:pt>
                <c:pt idx="3">
                  <c:v>1.52032268073224E-2</c:v>
                </c:pt>
                <c:pt idx="4">
                  <c:v>2.0788085634502001E-2</c:v>
                </c:pt>
                <c:pt idx="5">
                  <c:v>2.1098355569345299E-2</c:v>
                </c:pt>
                <c:pt idx="6">
                  <c:v>3.1026993484331401E-2</c:v>
                </c:pt>
                <c:pt idx="7">
                  <c:v>6.9190195470058904E-2</c:v>
                </c:pt>
                <c:pt idx="8">
                  <c:v>7.16723549488055E-2</c:v>
                </c:pt>
                <c:pt idx="9">
                  <c:v>9.12193608439342E-2</c:v>
                </c:pt>
                <c:pt idx="10">
                  <c:v>9.7424759540800501E-2</c:v>
                </c:pt>
                <c:pt idx="11">
                  <c:v>0.24076946943841099</c:v>
                </c:pt>
                <c:pt idx="12">
                  <c:v>0.62767607818802496</c:v>
                </c:pt>
              </c:numCache>
            </c:numRef>
          </c:val>
        </c:ser>
        <c:ser>
          <c:idx val="1"/>
          <c:order val="1"/>
          <c:tx>
            <c:strRef>
              <c:f>'5 - Activités religieuses'!$D$18</c:f>
              <c:strCache>
                <c:ptCount val="1"/>
                <c:pt idx="0">
                  <c:v>1 fois / semaine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'5 - Activités religieuses'!$B$19:$B$31</c:f>
              <c:strCache>
                <c:ptCount val="13"/>
                <c:pt idx="0">
                  <c:v>Pèlerinage / rassemblement</c:v>
                </c:pt>
                <c:pt idx="1">
                  <c:v>Recevoir le sacrement de Réconciliation (confession)</c:v>
                </c:pt>
                <c:pt idx="2">
                  <c:v>Retraite / session / formation</c:v>
                </c:pt>
                <c:pt idx="3">
                  <c:v>Participation à un groupe de prière / louange</c:v>
                </c:pt>
                <c:pt idx="4">
                  <c:v>Activité paroissiale</c:v>
                </c:pt>
                <c:pt idx="5">
                  <c:v>Adoration eucharistique</c:v>
                </c:pt>
                <c:pt idx="6">
                  <c:v>Activité d'aumônerie</c:v>
                </c:pt>
                <c:pt idx="7">
                  <c:v>Engagement caritatif, associatif, citoyen</c:v>
                </c:pt>
                <c:pt idx="8">
                  <c:v>Témoignage de ma foi sur internet (blog, Facebook, forum...)</c:v>
                </c:pt>
                <c:pt idx="9">
                  <c:v>Participation à la messe</c:v>
                </c:pt>
                <c:pt idx="10">
                  <c:v>Lecture livres, articles de spiritualité</c:v>
                </c:pt>
                <c:pt idx="11">
                  <c:v>Lecture de la Bible</c:v>
                </c:pt>
                <c:pt idx="12">
                  <c:v>Prière personnelle / méditation personnelle</c:v>
                </c:pt>
              </c:strCache>
            </c:strRef>
          </c:cat>
          <c:val>
            <c:numRef>
              <c:f>'5 - Activités religieuses'!$D$19:$D$31</c:f>
              <c:numCache>
                <c:formatCode>0%</c:formatCode>
                <c:ptCount val="13"/>
                <c:pt idx="0">
                  <c:v>8.0670183059261494E-3</c:v>
                </c:pt>
                <c:pt idx="1">
                  <c:v>2.6683214396525001E-2</c:v>
                </c:pt>
                <c:pt idx="2">
                  <c:v>3.1337263419174803E-2</c:v>
                </c:pt>
                <c:pt idx="3">
                  <c:v>0.28203537077257201</c:v>
                </c:pt>
                <c:pt idx="4">
                  <c:v>0.23332299100217199</c:v>
                </c:pt>
                <c:pt idx="5">
                  <c:v>0.168476574619919</c:v>
                </c:pt>
                <c:pt idx="6">
                  <c:v>0.25069810735339698</c:v>
                </c:pt>
                <c:pt idx="7">
                  <c:v>0.25535215637604702</c:v>
                </c:pt>
                <c:pt idx="8">
                  <c:v>0.11821284517530301</c:v>
                </c:pt>
                <c:pt idx="9">
                  <c:v>0.721687868445549</c:v>
                </c:pt>
                <c:pt idx="10">
                  <c:v>0.225255972696246</c:v>
                </c:pt>
                <c:pt idx="11">
                  <c:v>0.25442134657151699</c:v>
                </c:pt>
                <c:pt idx="12">
                  <c:v>0.21967111386906599</c:v>
                </c:pt>
              </c:numCache>
            </c:numRef>
          </c:val>
        </c:ser>
        <c:ser>
          <c:idx val="2"/>
          <c:order val="2"/>
          <c:tx>
            <c:strRef>
              <c:f>'5 - Activités religieuses'!$E$18</c:f>
              <c:strCache>
                <c:ptCount val="1"/>
                <c:pt idx="0">
                  <c:v>1 fois / mois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'5 - Activités religieuses'!$B$19:$B$31</c:f>
              <c:strCache>
                <c:ptCount val="13"/>
                <c:pt idx="0">
                  <c:v>Pèlerinage / rassemblement</c:v>
                </c:pt>
                <c:pt idx="1">
                  <c:v>Recevoir le sacrement de Réconciliation (confession)</c:v>
                </c:pt>
                <c:pt idx="2">
                  <c:v>Retraite / session / formation</c:v>
                </c:pt>
                <c:pt idx="3">
                  <c:v>Participation à un groupe de prière / louange</c:v>
                </c:pt>
                <c:pt idx="4">
                  <c:v>Activité paroissiale</c:v>
                </c:pt>
                <c:pt idx="5">
                  <c:v>Adoration eucharistique</c:v>
                </c:pt>
                <c:pt idx="6">
                  <c:v>Activité d'aumônerie</c:v>
                </c:pt>
                <c:pt idx="7">
                  <c:v>Engagement caritatif, associatif, citoyen</c:v>
                </c:pt>
                <c:pt idx="8">
                  <c:v>Témoignage de ma foi sur internet (blog, Facebook, forum...)</c:v>
                </c:pt>
                <c:pt idx="9">
                  <c:v>Participation à la messe</c:v>
                </c:pt>
                <c:pt idx="10">
                  <c:v>Lecture livres, articles de spiritualité</c:v>
                </c:pt>
                <c:pt idx="11">
                  <c:v>Lecture de la Bible</c:v>
                </c:pt>
                <c:pt idx="12">
                  <c:v>Prière personnelle / méditation personnelle</c:v>
                </c:pt>
              </c:strCache>
            </c:strRef>
          </c:cat>
          <c:val>
            <c:numRef>
              <c:f>'5 - Activités religieuses'!$E$19:$E$31</c:f>
              <c:numCache>
                <c:formatCode>0%</c:formatCode>
                <c:ptCount val="13"/>
                <c:pt idx="0">
                  <c:v>0.11138690660875</c:v>
                </c:pt>
                <c:pt idx="1">
                  <c:v>0.33695314923983899</c:v>
                </c:pt>
                <c:pt idx="2">
                  <c:v>0.171269004033509</c:v>
                </c:pt>
                <c:pt idx="3">
                  <c:v>0.27738132174992203</c:v>
                </c:pt>
                <c:pt idx="4">
                  <c:v>0.25193918709277102</c:v>
                </c:pt>
                <c:pt idx="5">
                  <c:v>0.30220291653738701</c:v>
                </c:pt>
                <c:pt idx="6">
                  <c:v>0.197331678560347</c:v>
                </c:pt>
                <c:pt idx="7">
                  <c:v>0.31337263419174699</c:v>
                </c:pt>
                <c:pt idx="8">
                  <c:v>0.21222463543282699</c:v>
                </c:pt>
                <c:pt idx="9">
                  <c:v>0.14861929878994701</c:v>
                </c:pt>
                <c:pt idx="10">
                  <c:v>0.38318336953149201</c:v>
                </c:pt>
                <c:pt idx="11">
                  <c:v>0.23146137139311199</c:v>
                </c:pt>
                <c:pt idx="12">
                  <c:v>0.105491777846727</c:v>
                </c:pt>
              </c:numCache>
            </c:numRef>
          </c:val>
        </c:ser>
        <c:ser>
          <c:idx val="3"/>
          <c:order val="3"/>
          <c:tx>
            <c:strRef>
              <c:f>'5 - Activités religieuses'!$F$18</c:f>
              <c:strCache>
                <c:ptCount val="1"/>
                <c:pt idx="0">
                  <c:v>1 fois / an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'5 - Activités religieuses'!$B$19:$B$31</c:f>
              <c:strCache>
                <c:ptCount val="13"/>
                <c:pt idx="0">
                  <c:v>Pèlerinage / rassemblement</c:v>
                </c:pt>
                <c:pt idx="1">
                  <c:v>Recevoir le sacrement de Réconciliation (confession)</c:v>
                </c:pt>
                <c:pt idx="2">
                  <c:v>Retraite / session / formation</c:v>
                </c:pt>
                <c:pt idx="3">
                  <c:v>Participation à un groupe de prière / louange</c:v>
                </c:pt>
                <c:pt idx="4">
                  <c:v>Activité paroissiale</c:v>
                </c:pt>
                <c:pt idx="5">
                  <c:v>Adoration eucharistique</c:v>
                </c:pt>
                <c:pt idx="6">
                  <c:v>Activité d'aumônerie</c:v>
                </c:pt>
                <c:pt idx="7">
                  <c:v>Engagement caritatif, associatif, citoyen</c:v>
                </c:pt>
                <c:pt idx="8">
                  <c:v>Témoignage de ma foi sur internet (blog, Facebook, forum...)</c:v>
                </c:pt>
                <c:pt idx="9">
                  <c:v>Participation à la messe</c:v>
                </c:pt>
                <c:pt idx="10">
                  <c:v>Lecture livres, articles de spiritualité</c:v>
                </c:pt>
                <c:pt idx="11">
                  <c:v>Lecture de la Bible</c:v>
                </c:pt>
                <c:pt idx="12">
                  <c:v>Prière personnelle / méditation personnelle</c:v>
                </c:pt>
              </c:strCache>
            </c:strRef>
          </c:cat>
          <c:val>
            <c:numRef>
              <c:f>'5 - Activités religieuses'!$F$19:$F$31</c:f>
              <c:numCache>
                <c:formatCode>0%</c:formatCode>
                <c:ptCount val="13"/>
                <c:pt idx="0">
                  <c:v>0.774123487434069</c:v>
                </c:pt>
                <c:pt idx="1">
                  <c:v>0.46447409246044102</c:v>
                </c:pt>
                <c:pt idx="2">
                  <c:v>0.59323611542041499</c:v>
                </c:pt>
                <c:pt idx="3">
                  <c:v>0.154204157617127</c:v>
                </c:pt>
                <c:pt idx="4">
                  <c:v>0.18088737201365199</c:v>
                </c:pt>
                <c:pt idx="5">
                  <c:v>0.29413589823146102</c:v>
                </c:pt>
                <c:pt idx="6">
                  <c:v>9.8355569345330601E-2</c:v>
                </c:pt>
                <c:pt idx="7">
                  <c:v>0.219981383803909</c:v>
                </c:pt>
                <c:pt idx="8">
                  <c:v>0.138380390940118</c:v>
                </c:pt>
                <c:pt idx="9">
                  <c:v>3.1957803288861303E-2</c:v>
                </c:pt>
                <c:pt idx="10">
                  <c:v>0.163512255662426</c:v>
                </c:pt>
                <c:pt idx="11">
                  <c:v>0.14458578963698401</c:v>
                </c:pt>
                <c:pt idx="12">
                  <c:v>2.6683214396525001E-2</c:v>
                </c:pt>
              </c:numCache>
            </c:numRef>
          </c:val>
        </c:ser>
        <c:ser>
          <c:idx val="4"/>
          <c:order val="4"/>
          <c:tx>
            <c:strRef>
              <c:f>'5 - Activités religieuses'!$G$18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'5 - Activités religieuses'!$B$19:$B$31</c:f>
              <c:strCache>
                <c:ptCount val="13"/>
                <c:pt idx="0">
                  <c:v>Pèlerinage / rassemblement</c:v>
                </c:pt>
                <c:pt idx="1">
                  <c:v>Recevoir le sacrement de Réconciliation (confession)</c:v>
                </c:pt>
                <c:pt idx="2">
                  <c:v>Retraite / session / formation</c:v>
                </c:pt>
                <c:pt idx="3">
                  <c:v>Participation à un groupe de prière / louange</c:v>
                </c:pt>
                <c:pt idx="4">
                  <c:v>Activité paroissiale</c:v>
                </c:pt>
                <c:pt idx="5">
                  <c:v>Adoration eucharistique</c:v>
                </c:pt>
                <c:pt idx="6">
                  <c:v>Activité d'aumônerie</c:v>
                </c:pt>
                <c:pt idx="7">
                  <c:v>Engagement caritatif, associatif, citoyen</c:v>
                </c:pt>
                <c:pt idx="8">
                  <c:v>Témoignage de ma foi sur internet (blog, Facebook, forum...)</c:v>
                </c:pt>
                <c:pt idx="9">
                  <c:v>Participation à la messe</c:v>
                </c:pt>
                <c:pt idx="10">
                  <c:v>Lecture livres, articles de spiritualité</c:v>
                </c:pt>
                <c:pt idx="11">
                  <c:v>Lecture de la Bible</c:v>
                </c:pt>
                <c:pt idx="12">
                  <c:v>Prière personnelle / méditation personnelle</c:v>
                </c:pt>
              </c:strCache>
            </c:strRef>
          </c:cat>
          <c:val>
            <c:numRef>
              <c:f>'5 - Activités religieuses'!$G$19:$G$31</c:f>
              <c:numCache>
                <c:formatCode>0%</c:formatCode>
                <c:ptCount val="13"/>
                <c:pt idx="0">
                  <c:v>0.105491777846727</c:v>
                </c:pt>
                <c:pt idx="1">
                  <c:v>0.16971765435929301</c:v>
                </c:pt>
                <c:pt idx="2">
                  <c:v>0.19547005895128799</c:v>
                </c:pt>
                <c:pt idx="3">
                  <c:v>0.27117592305305599</c:v>
                </c:pt>
                <c:pt idx="4">
                  <c:v>0.31306236425690298</c:v>
                </c:pt>
                <c:pt idx="5">
                  <c:v>0.214086255041886</c:v>
                </c:pt>
                <c:pt idx="6">
                  <c:v>0.42258765125659298</c:v>
                </c:pt>
                <c:pt idx="7">
                  <c:v>0.14210363015823799</c:v>
                </c:pt>
                <c:pt idx="8">
                  <c:v>0.45950977350294803</c:v>
                </c:pt>
                <c:pt idx="9">
                  <c:v>6.5156686317096001E-3</c:v>
                </c:pt>
                <c:pt idx="10">
                  <c:v>0.130623642569035</c:v>
                </c:pt>
                <c:pt idx="11">
                  <c:v>0.12876202295997499</c:v>
                </c:pt>
                <c:pt idx="12">
                  <c:v>2.0477815699658699E-2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330688"/>
        <c:axId val="57361152"/>
      </c:barChart>
      <c:catAx>
        <c:axId val="5733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 algn="r">
              <a:defRPr sz="900"/>
            </a:pPr>
            <a:endParaRPr lang="fr-FR"/>
          </a:p>
        </c:txPr>
        <c:crossAx val="57361152"/>
        <c:crosses val="autoZero"/>
        <c:auto val="1"/>
        <c:lblAlgn val="ctr"/>
        <c:lblOffset val="100"/>
        <c:noMultiLvlLbl val="0"/>
      </c:catAx>
      <c:valAx>
        <c:axId val="57361152"/>
        <c:scaling>
          <c:orientation val="minMax"/>
        </c:scaling>
        <c:delete val="1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one"/>
        <c:crossAx val="573306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8279330708661397"/>
          <c:y val="0.23853061971904699"/>
          <c:w val="0.104771106736658"/>
          <c:h val="0.47773327752635603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l">
            <a:defRPr/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'17 - Elements pour nourrir spir'!$D$2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'17 - Elements pour nourrir spir'!$B$3:$B$14</c:f>
              <c:strCache>
                <c:ptCount val="12"/>
                <c:pt idx="0">
                  <c:v>Autre</c:v>
                </c:pt>
                <c:pt idx="1">
                  <c:v>Presse, magazine</c:v>
                </c:pt>
                <c:pt idx="2">
                  <c:v>Sites internet / blog / forum</c:v>
                </c:pt>
                <c:pt idx="3">
                  <c:v>En faisant des actions de charité ou écoute ou aide sociale</c:v>
                </c:pt>
                <c:pt idx="4">
                  <c:v>Rassemblement festif</c:v>
                </c:pt>
                <c:pt idx="5">
                  <c:v>Dans un groupe spirituel</c:v>
                </c:pt>
                <c:pt idx="6">
                  <c:v>Livres spirituels</c:v>
                </c:pt>
                <c:pt idx="7">
                  <c:v>Lors de retraites ou sessions de formation</c:v>
                </c:pt>
                <c:pt idx="8">
                  <c:v>Auprès d'un prêtre</c:v>
                </c:pt>
                <c:pt idx="9">
                  <c:v>La bible</c:v>
                </c:pt>
                <c:pt idx="10">
                  <c:v>Dans la prière</c:v>
                </c:pt>
                <c:pt idx="11">
                  <c:v>En allant à la messe régulièrement</c:v>
                </c:pt>
              </c:strCache>
            </c:strRef>
          </c:cat>
          <c:val>
            <c:numRef>
              <c:f>'17 - Elements pour nourrir spir'!$D$3:$D$14</c:f>
              <c:numCache>
                <c:formatCode>0%</c:formatCode>
                <c:ptCount val="12"/>
                <c:pt idx="0">
                  <c:v>0.05</c:v>
                </c:pt>
                <c:pt idx="1">
                  <c:v>0.26</c:v>
                </c:pt>
                <c:pt idx="2">
                  <c:v>0.27</c:v>
                </c:pt>
                <c:pt idx="3">
                  <c:v>0.37</c:v>
                </c:pt>
                <c:pt idx="4">
                  <c:v>0.38</c:v>
                </c:pt>
                <c:pt idx="5">
                  <c:v>0.39</c:v>
                </c:pt>
                <c:pt idx="6">
                  <c:v>0.47</c:v>
                </c:pt>
                <c:pt idx="7">
                  <c:v>0.49</c:v>
                </c:pt>
                <c:pt idx="8">
                  <c:v>0.52</c:v>
                </c:pt>
                <c:pt idx="9">
                  <c:v>0.62000000000000099</c:v>
                </c:pt>
                <c:pt idx="10">
                  <c:v>0.76000000000000101</c:v>
                </c:pt>
                <c:pt idx="11">
                  <c:v>0.83000000000000096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7391360"/>
        <c:axId val="70067328"/>
      </c:barChart>
      <c:catAx>
        <c:axId val="57391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70067328"/>
        <c:crosses val="autoZero"/>
        <c:auto val="1"/>
        <c:lblAlgn val="ctr"/>
        <c:lblOffset val="100"/>
        <c:noMultiLvlLbl val="0"/>
      </c:catAx>
      <c:valAx>
        <c:axId val="700673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573913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C49A5-2DDA-482B-A58B-B580BA68912D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DE4DD-1E71-42D3-89F2-DA7DEDAD3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87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E4DD-1E71-42D3-89F2-DA7DEDAD3ED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66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22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9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87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 descr="PPT-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3" y="130175"/>
            <a:ext cx="9666288" cy="6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4"/>
          <p:cNvCxnSpPr/>
          <p:nvPr userDrawn="1"/>
        </p:nvCxnSpPr>
        <p:spPr>
          <a:xfrm>
            <a:off x="1795463" y="1025525"/>
            <a:ext cx="37226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895228" y="1397625"/>
            <a:ext cx="6400800" cy="1054789"/>
          </a:xfrm>
        </p:spPr>
        <p:txBody>
          <a:bodyPr/>
          <a:lstStyle>
            <a:lvl1pPr marL="0" indent="0" algn="l">
              <a:buNone/>
              <a:defRPr>
                <a:solidFill>
                  <a:srgbClr val="FF6600"/>
                </a:solidFill>
                <a:latin typeface="Eras Demi ITC"/>
                <a:cs typeface="Eras Demi IT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 rot="16200000">
            <a:off x="-1267400" y="3647555"/>
            <a:ext cx="449673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Eras Demi ITC"/>
                <a:cs typeface="Eras Demi ITC"/>
              </a:defRPr>
            </a:lvl1pPr>
          </a:lstStyle>
          <a:p>
            <a:r>
              <a:rPr lang="en-US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895229" y="280276"/>
            <a:ext cx="6259760" cy="928413"/>
          </a:xfrm>
        </p:spPr>
        <p:txBody>
          <a:bodyPr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tx2"/>
                </a:solidFill>
                <a:latin typeface="Eras Demi ITC"/>
                <a:cs typeface="Eras Demi ITC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281448" y="6546637"/>
            <a:ext cx="2811518" cy="365125"/>
          </a:xfrm>
        </p:spPr>
        <p:txBody>
          <a:bodyPr>
            <a:noAutofit/>
          </a:bodyPr>
          <a:lstStyle>
            <a:lvl1pPr marL="0" indent="0" algn="dist">
              <a:buNone/>
              <a:defRPr sz="18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idx="14"/>
          </p:nvPr>
        </p:nvSpPr>
        <p:spPr>
          <a:xfrm>
            <a:off x="1895229" y="2458545"/>
            <a:ext cx="6400800" cy="425931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16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76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30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28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24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07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28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75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3AA4-9BC8-4E73-B966-5B658DCC0D3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60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re 5"/>
          <p:cNvSpPr>
            <a:spLocks noGrp="1"/>
          </p:cNvSpPr>
          <p:nvPr>
            <p:ph type="title"/>
          </p:nvPr>
        </p:nvSpPr>
        <p:spPr>
          <a:xfrm rot="16200000">
            <a:off x="-1966913" y="2947988"/>
            <a:ext cx="58959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Annecy, le 24 janvier</a:t>
            </a:r>
          </a:p>
        </p:txBody>
      </p:sp>
      <p:sp>
        <p:nvSpPr>
          <p:cNvPr id="3077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pPr eaLnBrk="1" hangingPunct="1"/>
            <a:endParaRPr lang="fr-FR" smtClean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</p:txBody>
      </p:sp>
      <p:sp>
        <p:nvSpPr>
          <p:cNvPr id="307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500438" y="6357938"/>
            <a:ext cx="5500687" cy="365125"/>
          </a:xfrm>
        </p:spPr>
        <p:txBody>
          <a:bodyPr/>
          <a:lstStyle/>
          <a:p>
            <a:pPr algn="l" eaLnBrk="1" hangingPunct="1"/>
            <a:r>
              <a:rPr lang="fr-FR" i="1" dirty="0" smtClean="0">
                <a:cs typeface="Calibri" pitchFamily="34" charset="0"/>
              </a:rPr>
              <a:t>Sr Nathalie Becquart, Xavière, directrice du SNEJV</a:t>
            </a:r>
          </a:p>
        </p:txBody>
      </p:sp>
      <p:pic>
        <p:nvPicPr>
          <p:cNvPr id="3079" name="Image 1" descr="en-tête-ok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635793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us-titre 6"/>
          <p:cNvSpPr txBox="1">
            <a:spLocks/>
          </p:cNvSpPr>
          <p:nvPr/>
        </p:nvSpPr>
        <p:spPr>
          <a:xfrm>
            <a:off x="1539874" y="1268760"/>
            <a:ext cx="6929438" cy="2042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FF6600"/>
                </a:solidFill>
                <a:latin typeface="Eras Demi ITC"/>
                <a:ea typeface="+mn-ea"/>
                <a:cs typeface="Eras Demi ITC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dirty="0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jeunes cathos et l’info</a:t>
            </a:r>
          </a:p>
          <a:p>
            <a:pPr algn="ctr"/>
            <a:r>
              <a:rPr lang="fr-FR" sz="2600" dirty="0" smtClean="0">
                <a:solidFill>
                  <a:schemeClr val="bg1"/>
                </a:solidFill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Comment évangéliser les jeunes </a:t>
            </a:r>
          </a:p>
          <a:p>
            <a:pPr algn="ctr"/>
            <a:r>
              <a:rPr lang="fr-FR" sz="2600" dirty="0" smtClean="0">
                <a:solidFill>
                  <a:schemeClr val="bg1"/>
                </a:solidFill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à l’heure de Facebook ? </a:t>
            </a:r>
          </a:p>
        </p:txBody>
      </p:sp>
      <p:pic>
        <p:nvPicPr>
          <p:cNvPr id="15" name="Picture 10" descr="Le pape se prête au jeu et pose pour la photo avec des jeunes de Plaisance, le 28 août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47" y="2096110"/>
            <a:ext cx="6303045" cy="420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ous-titre 6"/>
          <p:cNvSpPr txBox="1">
            <a:spLocks/>
          </p:cNvSpPr>
          <p:nvPr/>
        </p:nvSpPr>
        <p:spPr>
          <a:xfrm>
            <a:off x="1692274" y="5422521"/>
            <a:ext cx="692943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FF6600"/>
                </a:solidFill>
                <a:latin typeface="Eras Demi ITC"/>
                <a:ea typeface="+mn-ea"/>
                <a:cs typeface="Eras Demi ITC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600" dirty="0" smtClean="0">
                <a:solidFill>
                  <a:schemeClr val="bg1"/>
                </a:solidFill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 « Comment les jeunes cathos, </a:t>
            </a:r>
          </a:p>
          <a:p>
            <a:pPr algn="ctr"/>
            <a:r>
              <a:rPr lang="fr-FR" sz="2600" dirty="0" smtClean="0">
                <a:solidFill>
                  <a:schemeClr val="bg1"/>
                </a:solidFill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nos futurs lecteurs, s’informent-ils? »</a:t>
            </a:r>
          </a:p>
        </p:txBody>
      </p:sp>
    </p:spTree>
    <p:extLst>
      <p:ext uri="{BB962C8B-B14F-4D97-AF65-F5344CB8AC3E}">
        <p14:creationId xmlns:p14="http://schemas.microsoft.com/office/powerpoint/2010/main" val="24928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9pPr>
          </a:lstStyle>
          <a:p>
            <a:pPr eaLnBrk="1" hangingPunct="1"/>
            <a:fld id="{C7EA1419-B2C9-4632-97EB-E1D9F5F302D4}" type="slidenum">
              <a:rPr lang="fr-FR" sz="1000">
                <a:latin typeface="Tahoma" pitchFamily="-106" charset="0"/>
              </a:rPr>
              <a:pPr eaLnBrk="1" hangingPunct="1"/>
              <a:t>10</a:t>
            </a:fld>
            <a:endParaRPr lang="fr-FR" sz="1000">
              <a:latin typeface="Tahoma" pitchFamily="-106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57200" y="230734"/>
            <a:ext cx="7772400" cy="11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2000">
                <a:solidFill>
                  <a:srgbClr val="E47E00"/>
                </a:solidFill>
                <a:latin typeface="Arial" charset="0"/>
              </a:rPr>
              <a:t>2 – Quelle presse lisez-vous en général ?</a:t>
            </a:r>
          </a:p>
          <a:p>
            <a:r>
              <a:rPr lang="fr-FR" sz="2000" i="1">
                <a:solidFill>
                  <a:srgbClr val="E47E00"/>
                </a:solidFill>
                <a:latin typeface="Arial" charset="0"/>
              </a:rPr>
              <a:t>(choix multiple)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219200" y="5045817"/>
            <a:ext cx="6705600" cy="1050931"/>
          </a:xfrm>
          <a:prstGeom prst="rect">
            <a:avLst/>
          </a:prstGeom>
          <a:noFill/>
          <a:ln w="12700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Wingdings" pitchFamily="-106" charset="2"/>
              <a:buChar char="à"/>
            </a:pPr>
            <a:r>
              <a:rPr lang="fr-FR" sz="1400" b="1">
                <a:latin typeface="Arial" charset="0"/>
              </a:rPr>
              <a:t> Des lecteurs de presse online et gratuite (des chiffres conformes aux données nationales) =une génération qui considère que l’information doit être gratuite avec une logique de flux !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/>
        </p:nvGraphicFramePr>
        <p:xfrm>
          <a:off x="1219200" y="1973865"/>
          <a:ext cx="6705600" cy="274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16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>
            <a:graphicFrameLocks/>
          </p:cNvGraphicFramePr>
          <p:nvPr/>
        </p:nvGraphicFramePr>
        <p:xfrm>
          <a:off x="-228600" y="842092"/>
          <a:ext cx="9144000" cy="4284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9pPr>
          </a:lstStyle>
          <a:p>
            <a:pPr eaLnBrk="1" hangingPunct="1"/>
            <a:fld id="{557951F9-B6D7-4441-99FF-F8E3F3FB85DD}" type="slidenum">
              <a:rPr lang="fr-FR" sz="1000">
                <a:latin typeface="Tahoma" pitchFamily="-106" charset="0"/>
              </a:rPr>
              <a:pPr eaLnBrk="1" hangingPunct="1"/>
              <a:t>11</a:t>
            </a:fld>
            <a:endParaRPr lang="fr-FR" sz="1000">
              <a:latin typeface="Tahoma" pitchFamily="-106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57200" y="230734"/>
            <a:ext cx="7772400" cy="11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2000">
                <a:solidFill>
                  <a:srgbClr val="E47E00"/>
                </a:solidFill>
                <a:latin typeface="Arial" charset="0"/>
              </a:rPr>
              <a:t>5 – Avez-vous des abonnements presse ?</a:t>
            </a:r>
            <a:endParaRPr lang="fr-FR" sz="2000" i="1">
              <a:solidFill>
                <a:srgbClr val="E47E00"/>
              </a:solidFill>
              <a:latin typeface="Arial" charset="0"/>
            </a:endParaRP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219200" y="5369181"/>
            <a:ext cx="6705600" cy="727568"/>
          </a:xfrm>
          <a:prstGeom prst="rect">
            <a:avLst/>
          </a:prstGeom>
          <a:noFill/>
          <a:ln w="12700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Wingdings" pitchFamily="-106" charset="2"/>
              <a:buChar char="à"/>
            </a:pPr>
            <a:r>
              <a:rPr lang="fr-FR" sz="1400" b="1">
                <a:latin typeface="Arial" charset="0"/>
              </a:rPr>
              <a:t> 1/3 déclare avoir un bonnement presse (et d’autant plus pour les hommes : 34% vs. 32%), ce qui est au-dessus des moyennes nationales</a:t>
            </a:r>
          </a:p>
        </p:txBody>
      </p:sp>
    </p:spTree>
    <p:extLst>
      <p:ext uri="{BB962C8B-B14F-4D97-AF65-F5344CB8AC3E}">
        <p14:creationId xmlns:p14="http://schemas.microsoft.com/office/powerpoint/2010/main" val="636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9pPr>
          </a:lstStyle>
          <a:p>
            <a:pPr eaLnBrk="1" hangingPunct="1"/>
            <a:fld id="{66221EAB-C0A7-44CF-A3EB-508DB5EEB601}" type="slidenum">
              <a:rPr lang="fr-FR" sz="1000">
                <a:latin typeface="Tahoma" pitchFamily="-106" charset="0"/>
              </a:rPr>
              <a:pPr eaLnBrk="1" hangingPunct="1"/>
              <a:t>12</a:t>
            </a:fld>
            <a:endParaRPr lang="fr-FR" sz="1000">
              <a:latin typeface="Tahoma" pitchFamily="-106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" y="230734"/>
            <a:ext cx="7772400" cy="11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2000">
                <a:solidFill>
                  <a:srgbClr val="E47E00"/>
                </a:solidFill>
                <a:latin typeface="Arial" charset="0"/>
              </a:rPr>
              <a:t>6 – Si oui, lesquels ?</a:t>
            </a:r>
          </a:p>
          <a:p>
            <a:r>
              <a:rPr lang="fr-FR" sz="2000" i="1">
                <a:solidFill>
                  <a:srgbClr val="E47E00"/>
                </a:solidFill>
                <a:latin typeface="Arial" charset="0"/>
              </a:rPr>
              <a:t>(choix multiple)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7200" y="5288340"/>
            <a:ext cx="8305800" cy="1050931"/>
          </a:xfrm>
          <a:prstGeom prst="rect">
            <a:avLst/>
          </a:prstGeom>
          <a:noFill/>
          <a:ln w="12700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Wingdings" pitchFamily="-106" charset="2"/>
              <a:buChar char="à"/>
            </a:pPr>
            <a:r>
              <a:rPr lang="fr-FR" sz="1400" b="1">
                <a:latin typeface="Arial" charset="0"/>
              </a:rPr>
              <a:t> Une forte consommation de revues religieuses par les 16-30 ans (1</a:t>
            </a:r>
            <a:r>
              <a:rPr lang="fr-FR" sz="1400" b="1" baseline="30000">
                <a:latin typeface="Arial" charset="0"/>
              </a:rPr>
              <a:t>er</a:t>
            </a:r>
            <a:r>
              <a:rPr lang="fr-FR" sz="1400" b="1">
                <a:latin typeface="Arial" charset="0"/>
              </a:rPr>
              <a:t> : Famille Chrétienne, puis Pèlerin, Magnificat, La Vie et Prions en Eglise) et de quotidiens nationaux (avec une forte population de lecteurs de La Croix)</a:t>
            </a:r>
          </a:p>
          <a:p>
            <a:pPr algn="ctr">
              <a:buFont typeface="Wingdings" pitchFamily="-106" charset="2"/>
              <a:buChar char="à"/>
            </a:pPr>
            <a:r>
              <a:rPr lang="fr-FR" sz="1400" b="1">
                <a:latin typeface="Arial" charset="0"/>
              </a:rPr>
              <a:t>La presse jeunesse est principalement composée par Phosphore 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457200" y="1327138"/>
          <a:ext cx="8305800" cy="3839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1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0" y="1246297"/>
          <a:ext cx="9144000" cy="412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9pPr>
          </a:lstStyle>
          <a:p>
            <a:pPr eaLnBrk="1" hangingPunct="1"/>
            <a:fld id="{9897AA7D-8377-4C32-BDEF-E1C766DD5A5F}" type="slidenum">
              <a:rPr lang="fr-FR" sz="1000">
                <a:latin typeface="Tahoma" pitchFamily="-106" charset="0"/>
              </a:rPr>
              <a:pPr eaLnBrk="1" hangingPunct="1"/>
              <a:t>13</a:t>
            </a:fld>
            <a:endParaRPr lang="fr-FR" sz="1000">
              <a:latin typeface="Tahoma" pitchFamily="-106" charset="0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57200" y="230734"/>
            <a:ext cx="7772400" cy="11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2000">
                <a:solidFill>
                  <a:srgbClr val="E47E00"/>
                </a:solidFill>
                <a:latin typeface="Arial" charset="0"/>
              </a:rPr>
              <a:t>5 – Quelles sont les activités d’Eglise que vous avez pratiquées ces 6 derniers mois ?</a:t>
            </a:r>
            <a:endParaRPr lang="fr-FR" sz="2000" i="1">
              <a:solidFill>
                <a:srgbClr val="E47E00"/>
              </a:solidFill>
              <a:latin typeface="Arial" charset="0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228600" y="4964977"/>
            <a:ext cx="8686800" cy="1697658"/>
          </a:xfrm>
          <a:prstGeom prst="rect">
            <a:avLst/>
          </a:prstGeom>
          <a:noFill/>
          <a:ln w="12700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Wingdings" pitchFamily="-106" charset="2"/>
              <a:buChar char="à"/>
            </a:pPr>
            <a:r>
              <a:rPr lang="fr-FR" sz="1400" b="1">
                <a:latin typeface="Arial" charset="0"/>
              </a:rPr>
              <a:t> D’une manière générale, les hommes sont plus « actifs » dans l’Eglise (que les femmes), ainsi que les plus âgés </a:t>
            </a:r>
          </a:p>
          <a:p>
            <a:pPr algn="ctr">
              <a:buFont typeface="Wingdings" pitchFamily="-106" charset="2"/>
              <a:buChar char="à"/>
            </a:pPr>
            <a:r>
              <a:rPr lang="fr-FR" sz="1400" b="1">
                <a:latin typeface="Arial" charset="0"/>
              </a:rPr>
              <a:t>La prière personnelle / méditation est bien ancrée dans les pratiques des répondants (64% tous les jours, 22% 1 fois par semaine vs. 2% jamais)</a:t>
            </a:r>
          </a:p>
          <a:p>
            <a:pPr algn="ctr">
              <a:buFont typeface="Wingdings" pitchFamily="-106" charset="2"/>
              <a:buChar char="à"/>
            </a:pPr>
            <a:r>
              <a:rPr lang="fr-FR" sz="1400" b="1">
                <a:latin typeface="Arial" charset="0"/>
              </a:rPr>
              <a:t> La participation à la messe est largement répandue chez les répondants (9% tous les jours, 72% 1 fois par semaine)</a:t>
            </a:r>
          </a:p>
          <a:p>
            <a:pPr algn="ctr">
              <a:buFont typeface="Wingdings" pitchFamily="-106" charset="2"/>
              <a:buChar char="à"/>
            </a:pPr>
            <a:r>
              <a:rPr lang="fr-FR" sz="1400" b="1">
                <a:latin typeface="Arial" charset="0"/>
              </a:rPr>
              <a:t> A noter : 77% participent à 1 pèlerinage / an </a:t>
            </a:r>
          </a:p>
        </p:txBody>
      </p:sp>
      <p:sp>
        <p:nvSpPr>
          <p:cNvPr id="35846" name="Oval 5"/>
          <p:cNvSpPr>
            <a:spLocks noChangeArrowheads="1"/>
          </p:cNvSpPr>
          <p:nvPr/>
        </p:nvSpPr>
        <p:spPr bwMode="auto">
          <a:xfrm>
            <a:off x="152400" y="1327137"/>
            <a:ext cx="2667000" cy="72756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7" name="Oval 5"/>
          <p:cNvSpPr>
            <a:spLocks noChangeArrowheads="1"/>
          </p:cNvSpPr>
          <p:nvPr/>
        </p:nvSpPr>
        <p:spPr bwMode="auto">
          <a:xfrm>
            <a:off x="1143000" y="2135546"/>
            <a:ext cx="1447800" cy="40420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8" name="Oval 5"/>
          <p:cNvSpPr>
            <a:spLocks noChangeArrowheads="1"/>
          </p:cNvSpPr>
          <p:nvPr/>
        </p:nvSpPr>
        <p:spPr bwMode="auto">
          <a:xfrm>
            <a:off x="914400" y="4479931"/>
            <a:ext cx="1676400" cy="40420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9pPr>
          </a:lstStyle>
          <a:p>
            <a:pPr eaLnBrk="1" hangingPunct="1"/>
            <a:fld id="{D0914D6F-4305-4EC7-AE81-EBC25D7771A1}" type="slidenum">
              <a:rPr lang="fr-FR" sz="1000">
                <a:latin typeface="Tahoma" pitchFamily="-106" charset="0"/>
              </a:rPr>
              <a:pPr eaLnBrk="1" hangingPunct="1"/>
              <a:t>14</a:t>
            </a:fld>
            <a:endParaRPr lang="fr-FR" sz="1000">
              <a:latin typeface="Tahoma" pitchFamily="-106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7200" y="230734"/>
            <a:ext cx="8229600" cy="11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2000" dirty="0">
                <a:solidFill>
                  <a:srgbClr val="E47E00"/>
                </a:solidFill>
                <a:latin typeface="Arial" charset="0"/>
              </a:rPr>
              <a:t>19 – Où trouvez-vous des éléments pour nourrir votre vie spirituelle ? </a:t>
            </a:r>
          </a:p>
          <a:p>
            <a:r>
              <a:rPr lang="fr-FR" sz="2000" i="1" dirty="0">
                <a:solidFill>
                  <a:srgbClr val="E47E00"/>
                </a:solidFill>
                <a:latin typeface="Arial" charset="0"/>
              </a:rPr>
              <a:t>(choix multiple)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33400" y="4964977"/>
            <a:ext cx="8153400" cy="1050931"/>
          </a:xfrm>
          <a:prstGeom prst="rect">
            <a:avLst/>
          </a:prstGeom>
          <a:noFill/>
          <a:ln w="12700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Wingdings" pitchFamily="-106" charset="2"/>
              <a:buChar char="à"/>
            </a:pPr>
            <a:r>
              <a:rPr lang="fr-FR" sz="1400" b="1" dirty="0">
                <a:latin typeface="Arial" charset="0"/>
              </a:rPr>
              <a:t> La messe et la prière apparaissent comme les 1</a:t>
            </a:r>
            <a:r>
              <a:rPr lang="fr-FR" sz="1400" b="1" baseline="30000" dirty="0">
                <a:latin typeface="Arial" charset="0"/>
              </a:rPr>
              <a:t>ères</a:t>
            </a:r>
            <a:r>
              <a:rPr lang="fr-FR" sz="1400" b="1" dirty="0">
                <a:latin typeface="Arial" charset="0"/>
              </a:rPr>
              <a:t> nourritures spirituelles (83% pour la messe / 76% pour la prière)</a:t>
            </a:r>
          </a:p>
          <a:p>
            <a:pPr algn="ctr">
              <a:buFont typeface="Wingdings" pitchFamily="-106" charset="2"/>
              <a:buChar char="à"/>
            </a:pPr>
            <a:r>
              <a:rPr lang="fr-FR" sz="1400" b="1" dirty="0">
                <a:latin typeface="Arial" charset="0"/>
              </a:rPr>
              <a:t>Les médias sont aussi des sources d’inspiration pour nourrir leur vie spirituelle : </a:t>
            </a:r>
            <a:endParaRPr lang="fr-FR" sz="1400" b="1" dirty="0" smtClean="0">
              <a:latin typeface="Arial" charset="0"/>
            </a:endParaRPr>
          </a:p>
          <a:p>
            <a:pPr algn="ctr">
              <a:buFont typeface="Wingdings" pitchFamily="-106" charset="2"/>
              <a:buChar char="à"/>
            </a:pPr>
            <a:r>
              <a:rPr lang="fr-FR" sz="1400" b="1" dirty="0" smtClean="0">
                <a:latin typeface="Arial" charset="0"/>
              </a:rPr>
              <a:t>édition</a:t>
            </a:r>
            <a:r>
              <a:rPr lang="fr-FR" sz="1400" b="1" dirty="0">
                <a:latin typeface="Arial" charset="0"/>
              </a:rPr>
              <a:t>, internet, presse</a:t>
            </a:r>
            <a:r>
              <a:rPr lang="fr-FR" sz="1400" b="1" dirty="0" smtClean="0">
                <a:latin typeface="Arial" charset="0"/>
              </a:rPr>
              <a:t>…</a:t>
            </a:r>
            <a:endParaRPr lang="fr-FR" sz="1400" b="1" dirty="0">
              <a:latin typeface="Arial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/>
        </p:nvGraphicFramePr>
        <p:xfrm>
          <a:off x="533400" y="1973865"/>
          <a:ext cx="8153400" cy="282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06" name="Oval 5"/>
          <p:cNvSpPr>
            <a:spLocks noChangeArrowheads="1"/>
          </p:cNvSpPr>
          <p:nvPr/>
        </p:nvSpPr>
        <p:spPr bwMode="auto">
          <a:xfrm>
            <a:off x="1828800" y="2054705"/>
            <a:ext cx="2743200" cy="56588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68313" y="549275"/>
          <a:ext cx="8280400" cy="5033963"/>
        </p:xfrm>
        <a:graphic>
          <a:graphicData uri="http://schemas.openxmlformats.org/drawingml/2006/table">
            <a:tbl>
              <a:tblPr/>
              <a:tblGrid>
                <a:gridCol w="2044499"/>
                <a:gridCol w="2044499"/>
                <a:gridCol w="2146903"/>
                <a:gridCol w="2044499"/>
              </a:tblGrid>
              <a:tr h="54108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Vous sentez-vous proche des positions de l’Eglise… </a:t>
                      </a: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75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1" dirty="0">
                          <a:latin typeface="Calibri"/>
                          <a:ea typeface="Calibri"/>
                          <a:cs typeface="Times New Roman"/>
                        </a:rPr>
                        <a:t>En matière de sexualité (mariage, vie de couple, relations amoureuses, etc.)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Calibri"/>
                          <a:ea typeface="Calibri"/>
                          <a:cs typeface="Times New Roman"/>
                        </a:rPr>
                        <a:t>En matière sociale (pauvreté, immigration, développement, mondialisation, …)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alibri"/>
                          <a:ea typeface="Calibri"/>
                          <a:cs typeface="Times New Roman"/>
                        </a:rPr>
                        <a:t>En matière de 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alibri"/>
                          <a:ea typeface="Calibri"/>
                          <a:cs typeface="Times New Roman"/>
                        </a:rPr>
                        <a:t>bioéthique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alibri"/>
                          <a:ea typeface="Calibri"/>
                          <a:cs typeface="Times New Roman"/>
                        </a:rPr>
                        <a:t>et de défense de la vie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22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Très proche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33 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%       </a:t>
                      </a:r>
                      <a:r>
                        <a:rPr lang="fr-FR" sz="1800" b="1" dirty="0">
                          <a:latin typeface="Calibri"/>
                          <a:ea typeface="Calibri"/>
                          <a:cs typeface="Times New Roman"/>
                        </a:rPr>
                        <a:t>58 %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28 </a:t>
                      </a: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46 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%          </a:t>
                      </a:r>
                      <a:r>
                        <a:rPr lang="fr-FR" sz="1800" b="1" dirty="0">
                          <a:latin typeface="Calibri"/>
                          <a:ea typeface="Calibri"/>
                          <a:cs typeface="Times New Roman"/>
                        </a:rPr>
                        <a:t>74 %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41 %</a:t>
                      </a:r>
                    </a:p>
                    <a:p>
                      <a:endParaRPr lang="fr-FR" sz="1800" dirty="0" smtClean="0"/>
                    </a:p>
                    <a:p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30 %           </a:t>
                      </a: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71 %</a:t>
                      </a:r>
                      <a:endParaRPr lang="fr-FR" sz="1800" dirty="0"/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Assez proche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22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Pas vraiment proche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27 %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fr-F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%         </a:t>
                      </a:r>
                      <a:r>
                        <a:rPr lang="fr-FR" sz="1800" b="1" dirty="0">
                          <a:latin typeface="Calibri"/>
                          <a:ea typeface="Calibri"/>
                          <a:cs typeface="Times New Roman"/>
                        </a:rPr>
                        <a:t>36 %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1 %           </a:t>
                      </a:r>
                      <a:r>
                        <a:rPr lang="fr-FR" sz="1800" b="1" dirty="0">
                          <a:latin typeface="Calibri"/>
                          <a:ea typeface="Calibri"/>
                          <a:cs typeface="Times New Roman"/>
                        </a:rPr>
                        <a:t>10 %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14 %</a:t>
                      </a:r>
                    </a:p>
                    <a:p>
                      <a:endParaRPr lang="fr-FR" sz="1800" dirty="0" smtClean="0"/>
                    </a:p>
                    <a:p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5 %           </a:t>
                      </a: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19 %</a:t>
                      </a:r>
                      <a:endParaRPr lang="fr-FR" sz="1800" dirty="0"/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Pas proche du tout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8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Je ne les connais pas vraiment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4 %</a:t>
                      </a:r>
                      <a:endParaRPr lang="fr-F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13 %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                   7 %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Ne sait pas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2 %</a:t>
                      </a:r>
                      <a:endParaRPr lang="fr-F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3 %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                   3 %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12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endParaRPr lang="fr-F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100 %</a:t>
                      </a:r>
                      <a:endParaRPr lang="fr-F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fr-F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100 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                </a:t>
                      </a:r>
                      <a:endParaRPr lang="fr-F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100 %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6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Sujets les plus lus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#JSFS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Jeunes cathos blog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 smtClean="0"/>
              <a:t>Pape François</a:t>
            </a:r>
          </a:p>
          <a:p>
            <a:r>
              <a:rPr lang="fr-FR" dirty="0" smtClean="0"/>
              <a:t>Amour, couple, sexualité, mariage</a:t>
            </a:r>
          </a:p>
          <a:p>
            <a:r>
              <a:rPr lang="fr-FR" dirty="0" smtClean="0"/>
              <a:t>Vocation, accompagnement spi</a:t>
            </a:r>
          </a:p>
          <a:p>
            <a:r>
              <a:rPr lang="fr-FR" dirty="0" smtClean="0"/>
              <a:t>Fêtes liturgiques</a:t>
            </a:r>
          </a:p>
          <a:p>
            <a:r>
              <a:rPr lang="fr-FR" dirty="0" smtClean="0"/>
              <a:t>Engagements</a:t>
            </a:r>
          </a:p>
          <a:p>
            <a:r>
              <a:rPr lang="fr-FR" dirty="0" smtClean="0"/>
              <a:t>Inventer l’Eglise de demain</a:t>
            </a:r>
          </a:p>
        </p:txBody>
      </p:sp>
    </p:spTree>
    <p:extLst>
      <p:ext uri="{BB962C8B-B14F-4D97-AF65-F5344CB8AC3E}">
        <p14:creationId xmlns:p14="http://schemas.microsoft.com/office/powerpoint/2010/main" val="32227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Car changement …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Changement du rapport à l’info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 smtClean="0"/>
              <a:t>Du rapport au savoir</a:t>
            </a:r>
          </a:p>
          <a:p>
            <a:r>
              <a:rPr lang="fr-FR" dirty="0" smtClean="0"/>
              <a:t>Du rapport à l’autorité</a:t>
            </a:r>
          </a:p>
          <a:p>
            <a:r>
              <a:rPr lang="fr-FR" dirty="0" smtClean="0"/>
              <a:t>Du rapport à l’institution</a:t>
            </a:r>
          </a:p>
          <a:p>
            <a:r>
              <a:rPr lang="fr-FR" dirty="0" smtClean="0"/>
              <a:t>Du rapport au monde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5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Diversification, multiplication des moyens et modalités d’accès à l’info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Nouveaux parcours d’infos, environnements diversifiés, recherches nomades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 smtClean="0"/>
              <a:t>Convergence des écrans consultables non stop</a:t>
            </a:r>
          </a:p>
          <a:p>
            <a:r>
              <a:rPr lang="fr-FR" dirty="0" smtClean="0"/>
              <a:t>Frontières poreuses entre activités sociales sur réseaux, création, travail, apprentissage et information</a:t>
            </a:r>
          </a:p>
          <a:p>
            <a:r>
              <a:rPr lang="fr-FR" dirty="0" smtClean="0"/>
              <a:t>Jeunes davantage acteurs dans production et circulation de l’info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9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Ecart entre pratiques numériques des professionnels et jeunes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Place centrale d’internet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 smtClean="0"/>
              <a:t>« lieu » d’information</a:t>
            </a:r>
          </a:p>
          <a:p>
            <a:r>
              <a:rPr lang="fr-FR" dirty="0" smtClean="0"/>
              <a:t>Source</a:t>
            </a:r>
          </a:p>
          <a:p>
            <a:r>
              <a:rPr lang="fr-FR" dirty="0" smtClean="0"/>
              <a:t>Outil</a:t>
            </a:r>
          </a:p>
          <a:p>
            <a:r>
              <a:rPr lang="fr-FR" dirty="0" smtClean="0"/>
              <a:t>Mode d’apprentissage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08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De grands défis pour les médias cathos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#JSFS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Une nouvelle donne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2" descr="D:\Users\nathalie.becquart\Desktop\safe_imageCAAIRGT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4473113" cy="23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19" y="4891087"/>
            <a:ext cx="590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7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L’image et la vidéo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usages des jeunes cathos2.0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Google</a:t>
            </a:r>
          </a:p>
          <a:p>
            <a:r>
              <a:rPr lang="fr-FR" dirty="0" err="1" smtClean="0"/>
              <a:t>Wikipedia</a:t>
            </a:r>
            <a:endParaRPr lang="fr-FR" dirty="0" smtClean="0"/>
          </a:p>
          <a:p>
            <a:r>
              <a:rPr lang="fr-FR" dirty="0" smtClean="0"/>
              <a:t>Facebook</a:t>
            </a:r>
          </a:p>
          <a:p>
            <a:r>
              <a:rPr lang="fr-FR" dirty="0" err="1" smtClean="0"/>
              <a:t>Youtube</a:t>
            </a:r>
            <a:endParaRPr lang="fr-FR" dirty="0" smtClean="0"/>
          </a:p>
          <a:p>
            <a:endParaRPr lang="fr-FR" dirty="0"/>
          </a:p>
          <a:p>
            <a:r>
              <a:rPr lang="fr-FR" sz="1500" dirty="0" smtClean="0"/>
              <a:t>chiffres Observatoire des réseaux sociaux 2013</a:t>
            </a:r>
          </a:p>
          <a:p>
            <a:pPr lvl="1"/>
            <a:r>
              <a:rPr lang="fr-FR" dirty="0" smtClean="0"/>
              <a:t>Facebook 86% des 18-24 ans et 72% des 25-34 ans (46% plus de 65 ans)</a:t>
            </a:r>
          </a:p>
          <a:p>
            <a:pPr lvl="1"/>
            <a:r>
              <a:rPr lang="fr-FR" dirty="0" err="1" smtClean="0"/>
              <a:t>Twitter</a:t>
            </a:r>
            <a:r>
              <a:rPr lang="fr-FR" dirty="0" smtClean="0"/>
              <a:t> 31% </a:t>
            </a:r>
            <a:r>
              <a:rPr lang="fr-FR" dirty="0"/>
              <a:t>des 18-24 ans et </a:t>
            </a:r>
            <a:r>
              <a:rPr lang="fr-FR" dirty="0" smtClean="0"/>
              <a:t>20% </a:t>
            </a:r>
            <a:r>
              <a:rPr lang="fr-FR" dirty="0"/>
              <a:t>des 25-34 ans </a:t>
            </a:r>
            <a:r>
              <a:rPr lang="fr-FR" dirty="0" smtClean="0"/>
              <a:t>(10% </a:t>
            </a:r>
            <a:r>
              <a:rPr lang="fr-FR" dirty="0"/>
              <a:t>plus de 65 ans)</a:t>
            </a:r>
          </a:p>
          <a:p>
            <a:pPr lvl="1"/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2665934" cy="180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0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« </a:t>
            </a:r>
            <a:r>
              <a:rPr lang="fr-FR" dirty="0" err="1" smtClean="0"/>
              <a:t>tense</a:t>
            </a:r>
            <a:r>
              <a:rPr lang="fr-FR" dirty="0" smtClean="0"/>
              <a:t> attitude »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réseaux sociaux et l’info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 smtClean="0"/>
              <a:t>Les réseaux sociaux sont davantage des espaces d’observation plus que de production et de diffusion : 78% consacreraient plus de temps qu’avant à consulter les infos qui circulent sur les réseaux sociaux sans forcément réagir.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0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Sondage La Croix</a:t>
            </a:r>
          </a:p>
          <a:p>
            <a:r>
              <a:rPr lang="fr-FR" smtClean="0"/>
              <a:t>Baromètre médias TNS SOFRES</a:t>
            </a:r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confiance : une question centrale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Seul un quart des Français estime que les journalistes exercent leur métier en toute indépendance. Ils les jugent, à 60 %, incapables de résister aux pressions de l’argent et, à 66 %, aux partis politiques et au pouvoir. Cette mauvaise perception est en forte augmentation sur deux ans (+ 4 % et + 7 % par rapport à 2012). </a:t>
            </a:r>
            <a:endParaRPr lang="fr-FR" dirty="0" smtClean="0"/>
          </a:p>
          <a:p>
            <a:r>
              <a:rPr lang="fr-FR" b="1" dirty="0" smtClean="0"/>
              <a:t>Les </a:t>
            </a:r>
            <a:r>
              <a:rPr lang="fr-FR" b="1" dirty="0"/>
              <a:t>moins de 35 ans se montrent les plus </a:t>
            </a:r>
            <a:r>
              <a:rPr lang="fr-FR" b="1" dirty="0" smtClean="0"/>
              <a:t>méfiants </a:t>
            </a:r>
            <a:r>
              <a:rPr lang="fr-FR" dirty="0" smtClean="0"/>
              <a:t>(70 </a:t>
            </a:r>
            <a:r>
              <a:rPr lang="fr-FR" dirty="0"/>
              <a:t>% pour les deux </a:t>
            </a:r>
            <a:r>
              <a:rPr lang="fr-FR" dirty="0" smtClean="0"/>
              <a:t>questions)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3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cercle de confiance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La confiance : une question </a:t>
            </a:r>
            <a:r>
              <a:rPr lang="fr-FR" dirty="0" smtClean="0"/>
              <a:t>centrale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>
          <a:xfrm>
            <a:off x="1750334" y="2132856"/>
            <a:ext cx="6400800" cy="4259317"/>
          </a:xfrm>
        </p:spPr>
        <p:txBody>
          <a:bodyPr/>
          <a:lstStyle/>
          <a:p>
            <a:r>
              <a:rPr lang="fr-FR" dirty="0"/>
              <a:t>Seuls 23% ont confiance dans les </a:t>
            </a:r>
            <a:r>
              <a:rPr lang="fr-FR" dirty="0" smtClean="0"/>
              <a:t>médias </a:t>
            </a:r>
            <a:r>
              <a:rPr lang="fr-FR" sz="1400" dirty="0" smtClean="0"/>
              <a:t>(enquête </a:t>
            </a:r>
            <a:r>
              <a:rPr lang="fr-FR" sz="1400" dirty="0" err="1" smtClean="0"/>
              <a:t>Cevipof</a:t>
            </a:r>
            <a:r>
              <a:rPr lang="fr-FR" sz="1400" dirty="0" smtClean="0"/>
              <a:t> Confiance et politique)</a:t>
            </a:r>
            <a:endParaRPr lang="fr-FR" sz="1400" dirty="0"/>
          </a:p>
          <a:p>
            <a:r>
              <a:rPr lang="fr-FR" dirty="0" smtClean="0"/>
              <a:t>Confiance envers sa famille et gens que l’on connait personnellement</a:t>
            </a:r>
          </a:p>
        </p:txBody>
      </p:sp>
      <p:pic>
        <p:nvPicPr>
          <p:cNvPr id="7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93096"/>
            <a:ext cx="4501885" cy="23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Pourquoi cette méfiance envers les médias?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confiance : une question centrale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Jeunesse stigmatisée</a:t>
            </a:r>
          </a:p>
          <a:p>
            <a:r>
              <a:rPr lang="fr-FR" dirty="0" smtClean="0"/>
              <a:t>Jeunes cathos incompris                                  </a:t>
            </a:r>
            <a:r>
              <a:rPr lang="fr-FR" sz="2200" i="1" dirty="0" smtClean="0"/>
              <a:t>Exemple pèlerinage de Chartres et média-training JMJ</a:t>
            </a:r>
          </a:p>
          <a:p>
            <a:endParaRPr lang="fr-FR" dirty="0"/>
          </a:p>
          <a:p>
            <a:r>
              <a:rPr lang="fr-FR" dirty="0" smtClean="0"/>
              <a:t>Une </a:t>
            </a:r>
            <a:r>
              <a:rPr lang="fr-FR" dirty="0"/>
              <a:t>façon qu’ont les jeunes de s’intéresser aux médias c’est de produire leurs propres médias, de développer leur propre presse, qui d’ailleurs n’a pas toujours bonne presse !</a:t>
            </a:r>
          </a:p>
        </p:txBody>
      </p:sp>
    </p:spTree>
    <p:extLst>
      <p:ext uri="{BB962C8B-B14F-4D97-AF65-F5344CB8AC3E}">
        <p14:creationId xmlns:p14="http://schemas.microsoft.com/office/powerpoint/2010/main" val="25939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Génération </a:t>
            </a:r>
            <a:r>
              <a:rPr lang="fr-FR" dirty="0" err="1" smtClean="0"/>
              <a:t>catho.google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907704" y="260648"/>
            <a:ext cx="6259760" cy="928413"/>
          </a:xfrm>
        </p:spPr>
        <p:txBody>
          <a:bodyPr/>
          <a:lstStyle/>
          <a:p>
            <a:r>
              <a:rPr lang="fr-FR" dirty="0" smtClean="0"/>
              <a:t>Quelques points-clés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surf</a:t>
            </a:r>
          </a:p>
          <a:p>
            <a:r>
              <a:rPr lang="fr-FR" dirty="0" smtClean="0"/>
              <a:t>Le flux</a:t>
            </a:r>
          </a:p>
          <a:p>
            <a:r>
              <a:rPr lang="fr-FR" dirty="0" smtClean="0"/>
              <a:t>Le jeu</a:t>
            </a:r>
          </a:p>
          <a:p>
            <a:r>
              <a:rPr lang="fr-FR" dirty="0" smtClean="0"/>
              <a:t>Le paradoxe</a:t>
            </a:r>
          </a:p>
          <a:p>
            <a:r>
              <a:rPr lang="fr-FR" dirty="0" smtClean="0"/>
              <a:t>Le sens</a:t>
            </a:r>
          </a:p>
          <a:p>
            <a:r>
              <a:rPr lang="fr-FR" dirty="0" smtClean="0"/>
              <a:t>Peur de l’avenir/court-</a:t>
            </a:r>
            <a:r>
              <a:rPr lang="fr-FR" dirty="0" err="1" smtClean="0"/>
              <a:t>termisme</a:t>
            </a:r>
            <a:endParaRPr lang="fr-FR" dirty="0" smtClean="0"/>
          </a:p>
          <a:p>
            <a:r>
              <a:rPr lang="fr-FR" dirty="0" smtClean="0"/>
              <a:t>L’action/réflexion </a:t>
            </a:r>
            <a:r>
              <a:rPr lang="fr-FR" dirty="0" smtClean="0">
                <a:sym typeface="Wingdings" pitchFamily="2" charset="2"/>
              </a:rPr>
              <a:t> concret : faire et réfléchir dans l’action</a:t>
            </a:r>
            <a:endParaRPr lang="fr-FR" dirty="0" smtClean="0"/>
          </a:p>
          <a:p>
            <a:r>
              <a:rPr lang="fr-FR" dirty="0" smtClean="0"/>
              <a:t>Comment s’orienter et choisir?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43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« tout le monde sait quelque chose et personne ne sait tout »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Génération CO</a:t>
            </a:r>
          </a:p>
          <a:p>
            <a:r>
              <a:rPr lang="fr-FR" dirty="0" smtClean="0"/>
              <a:t>L’individu collaboratif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Connaissance partagée</a:t>
            </a:r>
          </a:p>
          <a:p>
            <a:r>
              <a:rPr lang="fr-FR" dirty="0" smtClean="0"/>
              <a:t>Approche pluridisciplinaire</a:t>
            </a:r>
          </a:p>
          <a:p>
            <a:r>
              <a:rPr lang="fr-FR" dirty="0" smtClean="0"/>
              <a:t>Co-construire</a:t>
            </a:r>
          </a:p>
          <a:p>
            <a:r>
              <a:rPr lang="fr-FR" dirty="0" smtClean="0"/>
              <a:t>Sortir de la dichotomie journaliste/lecteur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/>
              <a:t>Développer </a:t>
            </a:r>
            <a:r>
              <a:rPr lang="fr-FR" dirty="0"/>
              <a:t>des médias collaboratifs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65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Inventer les médias collaboratifs de demain avec les jeunes2.0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Dans une culture de l’échange et du partage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Passer d’une logique de diffusion à un logique d’échanges, de </a:t>
            </a:r>
            <a:r>
              <a:rPr lang="fr-FR" dirty="0" err="1" smtClean="0"/>
              <a:t>co</a:t>
            </a:r>
            <a:r>
              <a:rPr lang="fr-FR" dirty="0" smtClean="0"/>
              <a:t> construction, de </a:t>
            </a:r>
            <a:r>
              <a:rPr lang="fr-FR" dirty="0" err="1" smtClean="0"/>
              <a:t>co</a:t>
            </a:r>
            <a:r>
              <a:rPr lang="fr-FR" dirty="0" smtClean="0"/>
              <a:t>-création</a:t>
            </a:r>
          </a:p>
          <a:p>
            <a:r>
              <a:rPr lang="fr-FR" dirty="0" smtClean="0"/>
              <a:t>Innovation et expérimentation</a:t>
            </a:r>
          </a:p>
          <a:p>
            <a:r>
              <a:rPr lang="fr-FR" dirty="0" smtClean="0"/>
              <a:t>Personnalisation et relation</a:t>
            </a:r>
          </a:p>
          <a:p>
            <a:r>
              <a:rPr lang="fr-FR" dirty="0" smtClean="0"/>
              <a:t>Proximité et prescripteurs</a:t>
            </a:r>
          </a:p>
          <a:p>
            <a:pPr marL="0" indent="0">
              <a:buNone/>
            </a:pPr>
            <a:endParaRPr lang="fr-FR" sz="1050" dirty="0" smtClean="0"/>
          </a:p>
          <a:p>
            <a:pPr marL="457200" lvl="1" indent="0">
              <a:buNone/>
            </a:pPr>
            <a:r>
              <a:rPr lang="fr-FR" i="1" dirty="0" smtClean="0">
                <a:sym typeface="Wingdings" pitchFamily="2" charset="2"/>
              </a:rPr>
              <a:t> </a:t>
            </a:r>
            <a:r>
              <a:rPr lang="fr-FR" b="1" i="1" dirty="0" smtClean="0">
                <a:sym typeface="Wingdings" pitchFamily="2" charset="2"/>
              </a:rPr>
              <a:t>vers un www.blabla.catho ? </a:t>
            </a:r>
            <a:endParaRPr lang="fr-FR" b="1" i="1" dirty="0" smtClean="0"/>
          </a:p>
        </p:txBody>
      </p:sp>
    </p:spTree>
    <p:extLst>
      <p:ext uri="{BB962C8B-B14F-4D97-AF65-F5344CB8AC3E}">
        <p14:creationId xmlns:p14="http://schemas.microsoft.com/office/powerpoint/2010/main" val="8935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Eduquer/former aux médias</a:t>
            </a:r>
          </a:p>
          <a:p>
            <a:r>
              <a:rPr lang="fr-FR" dirty="0" smtClean="0"/>
              <a:t>Animer de l’information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Pistes et enjeux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 smtClean="0"/>
              <a:t>Enjeu de former les jeunes au décodage et décryptage des médias</a:t>
            </a:r>
          </a:p>
          <a:p>
            <a:r>
              <a:rPr lang="fr-FR" dirty="0" smtClean="0"/>
              <a:t>Enjeu de passer de l’information aux savoirs puis à la connaissance intégrant le jugement personnel critique</a:t>
            </a:r>
          </a:p>
        </p:txBody>
      </p:sp>
    </p:spTree>
    <p:extLst>
      <p:ext uri="{BB962C8B-B14F-4D97-AF65-F5344CB8AC3E}">
        <p14:creationId xmlns:p14="http://schemas.microsoft.com/office/powerpoint/2010/main" val="14357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Rejoindre et « informer » des jeunes cathos en grande soif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En conclusion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 smtClean="0"/>
              <a:t>Soif spirituelle et soif d’expérience</a:t>
            </a:r>
          </a:p>
          <a:p>
            <a:r>
              <a:rPr lang="fr-FR" dirty="0" smtClean="0"/>
              <a:t>Soif de formation et de repères</a:t>
            </a:r>
          </a:p>
          <a:p>
            <a:r>
              <a:rPr lang="fr-FR" dirty="0" smtClean="0"/>
              <a:t>Soif d’aventure et de propositions fortes</a:t>
            </a:r>
          </a:p>
          <a:p>
            <a:r>
              <a:rPr lang="fr-FR" dirty="0" smtClean="0"/>
              <a:t>Soif de rencontres et de relations vraies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7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Etudiante porte-parole de la Pastorale étudiante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#</a:t>
            </a:r>
            <a:r>
              <a:rPr lang="fr-FR" dirty="0"/>
              <a:t>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Clémence, 21 ans, licence ethnologie fac Nanterre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« J’utilise </a:t>
            </a:r>
            <a:r>
              <a:rPr lang="fr-FR" b="1" dirty="0" smtClean="0"/>
              <a:t>quelques applis </a:t>
            </a:r>
            <a:r>
              <a:rPr lang="fr-FR" dirty="0" smtClean="0"/>
              <a:t>comme Le Point, Le Figaro … sur mon portable. Je regarde beaucoup de choses par </a:t>
            </a:r>
            <a:r>
              <a:rPr lang="fr-FR" b="1" dirty="0" err="1" smtClean="0"/>
              <a:t>facebook</a:t>
            </a:r>
            <a:r>
              <a:rPr lang="fr-FR" dirty="0" smtClean="0"/>
              <a:t> en faisant </a:t>
            </a:r>
            <a:r>
              <a:rPr lang="fr-FR" b="1" dirty="0" smtClean="0"/>
              <a:t>attention à qui publie </a:t>
            </a:r>
            <a:r>
              <a:rPr lang="fr-FR" dirty="0" smtClean="0"/>
              <a:t>(si âneries ou non). Je n’achète pas souvent les journaux mais je vais voir sur internet pour </a:t>
            </a:r>
            <a:r>
              <a:rPr lang="fr-FR" b="1" dirty="0" smtClean="0"/>
              <a:t>avoir des points de vue différents</a:t>
            </a:r>
            <a:r>
              <a:rPr lang="fr-FR" dirty="0" smtClean="0"/>
              <a:t>, </a:t>
            </a:r>
            <a:r>
              <a:rPr lang="fr-FR" b="1" dirty="0" smtClean="0"/>
              <a:t>varier les sources </a:t>
            </a:r>
            <a:r>
              <a:rPr lang="fr-FR" dirty="0" smtClean="0"/>
              <a:t>d’infos. Je fais hyper attention à la vision partielle des médias, je me </a:t>
            </a:r>
            <a:r>
              <a:rPr lang="fr-FR" b="1" dirty="0" smtClean="0"/>
              <a:t>méfie de la propagande médiatique</a:t>
            </a:r>
            <a:r>
              <a:rPr lang="fr-FR" dirty="0" smtClean="0"/>
              <a:t>…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9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2"/>
          <p:cNvSpPr>
            <a:spLocks noGrp="1"/>
          </p:cNvSpPr>
          <p:nvPr>
            <p:ph type="title"/>
          </p:nvPr>
        </p:nvSpPr>
        <p:spPr>
          <a:xfrm rot="16200000">
            <a:off x="-1788319" y="3126582"/>
            <a:ext cx="5538787" cy="1143000"/>
          </a:xfrm>
        </p:spPr>
        <p:txBody>
          <a:bodyPr>
            <a:normAutofit/>
          </a:bodyPr>
          <a:lstStyle/>
          <a:p>
            <a:r>
              <a:rPr lang="fr-FR" dirty="0"/>
              <a:t>#JSFS</a:t>
            </a:r>
            <a:endParaRPr lang="fr-FR" dirty="0" smtClean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</p:txBody>
      </p:sp>
      <p:sp>
        <p:nvSpPr>
          <p:cNvPr id="14339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002060"/>
                </a:solidFill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En conclusion</a:t>
            </a:r>
          </a:p>
        </p:txBody>
      </p:sp>
      <p:sp>
        <p:nvSpPr>
          <p:cNvPr id="1434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>
          <a:xfrm>
            <a:off x="1763688" y="2636912"/>
            <a:ext cx="6605588" cy="4075112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002060"/>
                </a:solidFill>
              </a:rPr>
              <a:t>Du vertical à l’horizontal, de la transmission à la communication partage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002060"/>
                </a:solidFill>
              </a:rPr>
              <a:t>D’une logique d’appartenance à une logique de construction de l’identité par expérimentation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002060"/>
                </a:solidFill>
              </a:rPr>
              <a:t>Une nouvelle articulation individu/groupe 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solidFill>
                  <a:srgbClr val="002060"/>
                </a:solidFill>
              </a:rPr>
              <a:t>	Manière d’être ensemble change profondément : besoin de vibrer, d’expérimenter pour adhérer, d’être acteurs des lieux et processus de socialisation.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0556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Créer du lien, de l’interaction avec les  jeunes cathos de la société de la conversation et des savoirs partagés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31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Bureau national Chrétiens en Grande Ecole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Augustin, 22 ans, 2</a:t>
            </a:r>
            <a:r>
              <a:rPr lang="fr-FR" baseline="30000" dirty="0" smtClean="0"/>
              <a:t>ème</a:t>
            </a:r>
            <a:r>
              <a:rPr lang="fr-FR" dirty="0" smtClean="0"/>
              <a:t> année école ingénieur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Je suis </a:t>
            </a:r>
            <a:r>
              <a:rPr lang="fr-FR" b="1" dirty="0" smtClean="0"/>
              <a:t>yahoo.fr</a:t>
            </a:r>
            <a:r>
              <a:rPr lang="fr-FR" dirty="0" smtClean="0"/>
              <a:t> , agrégateur de news pour avoir le </a:t>
            </a:r>
            <a:r>
              <a:rPr lang="fr-FR" b="1" dirty="0" smtClean="0"/>
              <a:t>fil d’infos en continu</a:t>
            </a:r>
            <a:r>
              <a:rPr lang="fr-FR" dirty="0" smtClean="0"/>
              <a:t>. Je regarde les gros titres puis je vais voir sur </a:t>
            </a:r>
            <a:r>
              <a:rPr lang="fr-FR" b="1" dirty="0" err="1" smtClean="0"/>
              <a:t>wikipedia</a:t>
            </a:r>
            <a:r>
              <a:rPr lang="fr-FR" dirty="0" smtClean="0"/>
              <a:t> les gens, les structures dont on parle… J’utilise beaucoup </a:t>
            </a:r>
            <a:r>
              <a:rPr lang="fr-FR" dirty="0" err="1" smtClean="0"/>
              <a:t>wikipedia</a:t>
            </a:r>
            <a:r>
              <a:rPr lang="fr-FR" dirty="0" smtClean="0"/>
              <a:t> parce que c’est une </a:t>
            </a:r>
            <a:r>
              <a:rPr lang="fr-FR" b="1" dirty="0" smtClean="0"/>
              <a:t>info neutre</a:t>
            </a:r>
            <a:r>
              <a:rPr lang="fr-FR" dirty="0" smtClean="0"/>
              <a:t>. Je lis le Monde parce qu’il faut bien de le lire mais je </a:t>
            </a:r>
            <a:r>
              <a:rPr lang="fr-FR" b="1" dirty="0" smtClean="0"/>
              <a:t>croise les sources</a:t>
            </a:r>
            <a:r>
              <a:rPr lang="fr-FR" dirty="0" smtClean="0"/>
              <a:t>, je vais voir les </a:t>
            </a:r>
            <a:r>
              <a:rPr lang="fr-FR" b="1" dirty="0" smtClean="0"/>
              <a:t>journaux étrangers </a:t>
            </a:r>
            <a:r>
              <a:rPr lang="fr-FR" dirty="0" smtClean="0"/>
              <a:t>pour d’autres points de vue et des analyses plus poussées.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1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 participé aux Manifs pour Tous et à </a:t>
            </a:r>
            <a:r>
              <a:rPr lang="fr-FR" dirty="0" err="1" smtClean="0"/>
              <a:t>Diaconia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Gabrielle, 25 ans, master histoire de l’art, Sorbonne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« Je trouve important </a:t>
            </a:r>
            <a:r>
              <a:rPr lang="fr-FR" b="1" dirty="0" smtClean="0"/>
              <a:t>l’échange entre nous</a:t>
            </a:r>
            <a:r>
              <a:rPr lang="fr-FR" dirty="0" smtClean="0"/>
              <a:t>, quand j’entends parler de quelque chose ensuite </a:t>
            </a:r>
            <a:r>
              <a:rPr lang="fr-FR" b="1" dirty="0" smtClean="0"/>
              <a:t>je vais chercher l’info</a:t>
            </a:r>
            <a:r>
              <a:rPr lang="fr-FR" dirty="0" smtClean="0"/>
              <a:t>. Parfois j’ouvre la TV au hasard, j’écoute aussi des </a:t>
            </a:r>
            <a:r>
              <a:rPr lang="fr-FR" b="1" dirty="0" err="1" smtClean="0"/>
              <a:t>podcasts</a:t>
            </a:r>
            <a:r>
              <a:rPr lang="fr-FR" dirty="0" smtClean="0"/>
              <a:t> de France culture pour approfondir un sujet. Il faut croiser les sources. </a:t>
            </a:r>
            <a:r>
              <a:rPr lang="fr-FR" b="1" dirty="0" smtClean="0"/>
              <a:t>On est défiant vis-à-vis des grands médias</a:t>
            </a:r>
            <a:r>
              <a:rPr lang="fr-FR" dirty="0" smtClean="0"/>
              <a:t> et on cherche quelque chose d’alternatif. C’est la </a:t>
            </a:r>
            <a:r>
              <a:rPr lang="fr-FR" b="1" dirty="0" smtClean="0"/>
              <a:t>personne qui relaie l’info qui la crédibilise</a:t>
            </a:r>
            <a:r>
              <a:rPr lang="fr-FR" dirty="0" smtClean="0"/>
              <a:t> et fait qu’on a confiance ou pas.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68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Ce qu’ils disent sur </a:t>
            </a:r>
          </a:p>
          <a:p>
            <a:r>
              <a:rPr lang="fr-FR" dirty="0" smtClean="0"/>
              <a:t>les jeunes cathos et l’info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#JSFS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Equipe nationale de pastorale étudiante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>
          <a:xfrm>
            <a:off x="1895229" y="2492896"/>
            <a:ext cx="6421187" cy="42554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«</a:t>
            </a:r>
            <a:r>
              <a:rPr lang="fr-FR" b="1" dirty="0" smtClean="0"/>
              <a:t> Les jeunes cathos ne s’intéressent pas forcément à l’actualité ecclésiale…ne vont pas spontanément voir les médias cathos. </a:t>
            </a:r>
            <a:r>
              <a:rPr lang="fr-FR" dirty="0" smtClean="0"/>
              <a:t>Mais ils sont peut-être </a:t>
            </a:r>
            <a:r>
              <a:rPr lang="fr-FR" b="1" dirty="0" smtClean="0"/>
              <a:t>plus informés et plus critiques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r>
              <a:rPr lang="fr-FR" dirty="0" smtClean="0"/>
              <a:t>Ils ne lisent pas les sites institutionnels mais vont plutôt voir </a:t>
            </a:r>
            <a:r>
              <a:rPr lang="fr-FR" dirty="0" err="1" smtClean="0"/>
              <a:t>Padreblog</a:t>
            </a:r>
            <a:r>
              <a:rPr lang="fr-FR" dirty="0" smtClean="0"/>
              <a:t> car il y a </a:t>
            </a:r>
            <a:r>
              <a:rPr lang="fr-FR" b="1" dirty="0" smtClean="0"/>
              <a:t>un visage incarné</a:t>
            </a:r>
            <a:r>
              <a:rPr lang="fr-FR" dirty="0" smtClean="0"/>
              <a:t>… ou Salon Beige car </a:t>
            </a:r>
            <a:r>
              <a:rPr lang="fr-FR" b="1" dirty="0" smtClean="0"/>
              <a:t>on trouve de l’info qu’on ne voit pas ailleurs</a:t>
            </a:r>
            <a:r>
              <a:rPr lang="fr-FR" dirty="0" smtClean="0"/>
              <a:t>. Beaucoup prennent l’info qui vient à eux. Peu lisent la presse même gratuite, sur internet l’info est moins verrouillée. </a:t>
            </a:r>
            <a:r>
              <a:rPr lang="fr-FR" b="1" dirty="0" smtClean="0"/>
              <a:t>On cherche plus des personnalités fortes avec un message marqué</a:t>
            </a:r>
            <a:r>
              <a:rPr lang="fr-FR" dirty="0" smtClean="0"/>
              <a:t>. »</a:t>
            </a:r>
            <a:endParaRPr lang="fr-FR" dirty="0"/>
          </a:p>
        </p:txBody>
      </p:sp>
      <p:pic>
        <p:nvPicPr>
          <p:cNvPr id="7" name="Picture 2" descr="D:\Users\nathalie.becquart\Desktop\1_0_579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73684"/>
            <a:ext cx="1265237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9pPr>
          </a:lstStyle>
          <a:p>
            <a:pPr eaLnBrk="1" hangingPunct="1"/>
            <a:fld id="{C6793601-707A-4612-AD05-02B2CC5118FC}" type="slidenum">
              <a:rPr lang="fr-FR" sz="1000">
                <a:latin typeface="Tahoma" pitchFamily="-106" charset="0"/>
              </a:rPr>
              <a:pPr eaLnBrk="1" hangingPunct="1"/>
              <a:t>7</a:t>
            </a:fld>
            <a:endParaRPr lang="fr-FR" sz="1000">
              <a:latin typeface="Tahoma" pitchFamily="-106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78069"/>
            <a:ext cx="7924800" cy="1131772"/>
          </a:xfrm>
        </p:spPr>
        <p:txBody>
          <a:bodyPr/>
          <a:lstStyle/>
          <a:p>
            <a:pPr algn="ctr" eaLnBrk="1" hangingPunct="1"/>
            <a:r>
              <a:rPr lang="fr-FR" sz="3200" dirty="0" smtClean="0"/>
              <a:t>Enquête </a:t>
            </a:r>
            <a:br>
              <a:rPr lang="fr-FR" sz="3200" dirty="0" smtClean="0"/>
            </a:br>
            <a:r>
              <a:rPr lang="fr-FR" sz="3200" dirty="0" smtClean="0"/>
              <a:t>génération JMJ des 16-30 ans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9841"/>
            <a:ext cx="7772400" cy="1778499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fr-FR" sz="1400" i="1" dirty="0" smtClean="0"/>
              <a:t>11 avril 2011</a:t>
            </a:r>
          </a:p>
          <a:p>
            <a:pPr eaLnBrk="1" hangingPunct="1"/>
            <a:endParaRPr lang="fr-FR" sz="1400" i="1" dirty="0" smtClean="0"/>
          </a:p>
          <a:p>
            <a:pPr eaLnBrk="1" hangingPunct="1"/>
            <a:endParaRPr lang="fr-FR" sz="1400" i="1" dirty="0" smtClean="0"/>
          </a:p>
          <a:p>
            <a:pPr eaLnBrk="1" hangingPunct="1"/>
            <a:r>
              <a:rPr lang="fr-FR" b="1" dirty="0" smtClean="0"/>
              <a:t>Document final </a:t>
            </a:r>
          </a:p>
          <a:p>
            <a:pPr eaLnBrk="1" hangingPunct="1"/>
            <a:r>
              <a:rPr lang="fr-FR" dirty="0" smtClean="0"/>
              <a:t>Service Recherche, Études et Université interne Bayard Presse</a:t>
            </a:r>
          </a:p>
          <a:p>
            <a:pPr eaLnBrk="1" hangingPunct="1"/>
            <a:endParaRPr lang="fr-FR" dirty="0" smtClean="0"/>
          </a:p>
          <a:p>
            <a:pPr algn="l" eaLnBrk="1" hangingPunct="1"/>
            <a:r>
              <a:rPr lang="fr-FR" sz="1200" b="1" dirty="0" smtClean="0"/>
              <a:t>Commanditaires </a:t>
            </a:r>
            <a:r>
              <a:rPr lang="fr-FR" sz="1200" dirty="0" smtClean="0"/>
              <a:t>: Nathalie </a:t>
            </a:r>
            <a:r>
              <a:rPr lang="fr-FR" sz="1200" dirty="0" err="1" smtClean="0"/>
              <a:t>Thannberger</a:t>
            </a:r>
            <a:r>
              <a:rPr lang="fr-FR" sz="1200" dirty="0" smtClean="0"/>
              <a:t> / La Croix et Nathalie Becquart, Emmanuelle Boisseau / SNEJV</a:t>
            </a:r>
          </a:p>
          <a:p>
            <a:pPr algn="l" eaLnBrk="1" hangingPunct="1"/>
            <a:endParaRPr lang="fr-FR" sz="1200" dirty="0" smtClean="0"/>
          </a:p>
          <a:p>
            <a:pPr algn="l" eaLnBrk="1" hangingPunct="1"/>
            <a:r>
              <a:rPr lang="fr-FR" sz="1200" b="1" dirty="0" smtClean="0"/>
              <a:t>Contacts</a:t>
            </a:r>
            <a:r>
              <a:rPr lang="fr-FR" sz="1200" dirty="0" smtClean="0"/>
              <a:t> : Agnès Rochefort-Turquin – Directrice Recherche, Études et Université interne Bayard et Samuel </a:t>
            </a:r>
            <a:r>
              <a:rPr lang="fr-FR" sz="1200" dirty="0" err="1" smtClean="0"/>
              <a:t>Guégan</a:t>
            </a:r>
            <a:r>
              <a:rPr lang="fr-FR" sz="1200" dirty="0" smtClean="0"/>
              <a:t> – Directeur associé Co-</a:t>
            </a:r>
            <a:r>
              <a:rPr lang="fr-FR" sz="1200" dirty="0" err="1" smtClean="0"/>
              <a:t>meet</a:t>
            </a:r>
            <a:endParaRPr lang="fr-FR" sz="1200" dirty="0" smtClean="0"/>
          </a:p>
          <a:p>
            <a:pPr algn="l" eaLnBrk="1" hangingPunct="1"/>
            <a:endParaRPr lang="fr-FR" sz="1200" dirty="0" smtClean="0"/>
          </a:p>
        </p:txBody>
      </p:sp>
      <p:pic>
        <p:nvPicPr>
          <p:cNvPr id="14341" name="Picture 8" descr="http://lucileschmid.files.wordpress.com/2009/08/la-croi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5887"/>
            <a:ext cx="4095750" cy="113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3684"/>
            <a:ext cx="1520825" cy="218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1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9pPr>
          </a:lstStyle>
          <a:p>
            <a:pPr eaLnBrk="1" hangingPunct="1"/>
            <a:fld id="{4753ECFE-F3CC-4319-9484-0187DBE390ED}" type="slidenum">
              <a:rPr lang="fr-FR" sz="1000">
                <a:latin typeface="Tahoma" pitchFamily="-106" charset="0"/>
              </a:rPr>
              <a:pPr eaLnBrk="1" hangingPunct="1"/>
              <a:t>8</a:t>
            </a:fld>
            <a:endParaRPr lang="fr-FR" sz="1000">
              <a:latin typeface="Tahoma" pitchFamily="-106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58775" y="380626"/>
            <a:ext cx="8421688" cy="6054644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572000" y="2991112"/>
            <a:ext cx="388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  <a:latin typeface="Tahoma" pitchFamily="-106" charset="0"/>
              </a:rPr>
              <a:t>A – Les habitudes de consommation de l’information</a:t>
            </a:r>
          </a:p>
        </p:txBody>
      </p:sp>
    </p:spTree>
    <p:extLst>
      <p:ext uri="{BB962C8B-B14F-4D97-AF65-F5344CB8AC3E}">
        <p14:creationId xmlns:p14="http://schemas.microsoft.com/office/powerpoint/2010/main" val="7359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</a:defRPr>
            </a:lvl9pPr>
          </a:lstStyle>
          <a:p>
            <a:pPr eaLnBrk="1" hangingPunct="1"/>
            <a:fld id="{7887D15A-790C-4C98-B0C5-C73368319709}" type="slidenum">
              <a:rPr lang="fr-FR" sz="1000">
                <a:latin typeface="Tahoma" pitchFamily="-106" charset="0"/>
              </a:rPr>
              <a:pPr eaLnBrk="1" hangingPunct="1"/>
              <a:t>9</a:t>
            </a:fld>
            <a:endParaRPr lang="fr-FR" sz="1000">
              <a:latin typeface="Tahoma" pitchFamily="-106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" y="230734"/>
            <a:ext cx="7772400" cy="11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2000">
                <a:solidFill>
                  <a:srgbClr val="E47E00"/>
                </a:solidFill>
                <a:latin typeface="Arial" charset="0"/>
              </a:rPr>
              <a:t>1 – Comment vous informez-vous ?</a:t>
            </a:r>
          </a:p>
          <a:p>
            <a:r>
              <a:rPr lang="fr-FR" sz="2000" i="1">
                <a:solidFill>
                  <a:srgbClr val="E47E00"/>
                </a:solidFill>
                <a:latin typeface="Arial" charset="0"/>
              </a:rPr>
              <a:t>(choix multiple)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43000" y="5045817"/>
            <a:ext cx="6705600" cy="1293454"/>
          </a:xfrm>
          <a:prstGeom prst="rect">
            <a:avLst/>
          </a:prstGeom>
          <a:noFill/>
          <a:ln w="12700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Wingdings" pitchFamily="-106" charset="2"/>
              <a:buChar char="à"/>
            </a:pPr>
            <a:r>
              <a:rPr lang="fr-FR" sz="1400" b="1">
                <a:latin typeface="Arial" charset="0"/>
              </a:rPr>
              <a:t> Une génération « numérique » (89% internet). L’internet mobile encore peu développé chez les 16-30 ans, ce qui s’explique par les coûts d’acquisition et d’abonnement des smartphones  </a:t>
            </a:r>
          </a:p>
          <a:p>
            <a:pPr algn="ctr">
              <a:buFont typeface="Wingdings" pitchFamily="-106" charset="2"/>
              <a:buChar char="à"/>
            </a:pPr>
            <a:r>
              <a:rPr lang="fr-FR" sz="1400" b="1">
                <a:latin typeface="Arial" charset="0"/>
              </a:rPr>
              <a:t> Cependant, une consommation de l’internet mobile qui augmente avec l’âge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1143000" y="1973864"/>
          <a:ext cx="6705600" cy="280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2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1288</Words>
  <Application>Microsoft Office PowerPoint</Application>
  <PresentationFormat>Affichage à l'écran (4:3)</PresentationFormat>
  <Paragraphs>228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Annecy, le 24 janvier</vt:lpstr>
      <vt:lpstr>#JSFS</vt:lpstr>
      <vt:lpstr>#JSFS</vt:lpstr>
      <vt:lpstr>#JSFS</vt:lpstr>
      <vt:lpstr>#JSFS</vt:lpstr>
      <vt:lpstr>#JSFS</vt:lpstr>
      <vt:lpstr>Enquête  génération JMJ des 16-30 ans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#JSFS</vt:lpstr>
      <vt:lpstr>#JSFS</vt:lpstr>
      <vt:lpstr>#JSFS</vt:lpstr>
      <vt:lpstr>#JSFS</vt:lpstr>
      <vt:lpstr>#JSFS</vt:lpstr>
      <vt:lpstr>#JSFS</vt:lpstr>
      <vt:lpstr>#JSFS</vt:lpstr>
      <vt:lpstr>#JSFS</vt:lpstr>
      <vt:lpstr>#JSFS</vt:lpstr>
      <vt:lpstr>#JSFS</vt:lpstr>
      <vt:lpstr>#JSFS</vt:lpstr>
      <vt:lpstr>#JSFS</vt:lpstr>
      <vt:lpstr>#JSFS</vt:lpstr>
      <vt:lpstr>#JSFS</vt:lpstr>
      <vt:lpstr>#JSFS</vt:lpstr>
    </vt:vector>
  </TitlesOfParts>
  <Company>UADF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22 janvier</dc:title>
  <dc:creator>Nathalie Becquart (SNEJV/Soeur)</dc:creator>
  <cp:lastModifiedBy>Marie Beneteau (SNEJV/Mlle)</cp:lastModifiedBy>
  <cp:revision>54</cp:revision>
  <dcterms:created xsi:type="dcterms:W3CDTF">2014-01-20T15:43:48Z</dcterms:created>
  <dcterms:modified xsi:type="dcterms:W3CDTF">2014-01-24T14:40:40Z</dcterms:modified>
</cp:coreProperties>
</file>