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EDD-C1FB-4286-9888-997F839FC746}" type="datetimeFigureOut">
              <a:rPr lang="fr-FR" smtClean="0"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6A5D-34D8-494C-BD78-3DF97EE19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71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EDD-C1FB-4286-9888-997F839FC746}" type="datetimeFigureOut">
              <a:rPr lang="fr-FR" smtClean="0"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6A5D-34D8-494C-BD78-3DF97EE19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18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EDD-C1FB-4286-9888-997F839FC746}" type="datetimeFigureOut">
              <a:rPr lang="fr-FR" smtClean="0"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6A5D-34D8-494C-BD78-3DF97EE19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32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5" descr="PPT-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7813" y="130175"/>
            <a:ext cx="9666288" cy="697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4"/>
          <p:cNvCxnSpPr/>
          <p:nvPr userDrawn="1"/>
        </p:nvCxnSpPr>
        <p:spPr>
          <a:xfrm>
            <a:off x="1795463" y="1025525"/>
            <a:ext cx="37226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1895228" y="1397625"/>
            <a:ext cx="6400800" cy="1054789"/>
          </a:xfrm>
        </p:spPr>
        <p:txBody>
          <a:bodyPr/>
          <a:lstStyle>
            <a:lvl1pPr marL="0" indent="0" algn="l">
              <a:buNone/>
              <a:defRPr>
                <a:solidFill>
                  <a:srgbClr val="FF6600"/>
                </a:solidFill>
                <a:latin typeface="Eras Demi ITC"/>
                <a:cs typeface="Eras Demi IT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 rot="16200000">
            <a:off x="-1267400" y="3647555"/>
            <a:ext cx="4496730" cy="1143000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  <a:latin typeface="Eras Demi ITC"/>
                <a:cs typeface="Eras Demi ITC"/>
              </a:defRPr>
            </a:lvl1pPr>
          </a:lstStyle>
          <a:p>
            <a:r>
              <a:rPr lang="en-US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895229" y="280276"/>
            <a:ext cx="6259760" cy="928413"/>
          </a:xfrm>
        </p:spPr>
        <p:txBody>
          <a:bodyPr/>
          <a:lstStyle>
            <a:lvl1pPr marL="0" indent="0" algn="r">
              <a:lnSpc>
                <a:spcPct val="70000"/>
              </a:lnSpc>
              <a:buNone/>
              <a:defRPr>
                <a:solidFill>
                  <a:schemeClr val="tx2"/>
                </a:solidFill>
                <a:latin typeface="Eras Demi ITC"/>
                <a:cs typeface="Eras Demi ITC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281448" y="6546637"/>
            <a:ext cx="2811518" cy="365125"/>
          </a:xfrm>
        </p:spPr>
        <p:txBody>
          <a:bodyPr>
            <a:noAutofit/>
          </a:bodyPr>
          <a:lstStyle>
            <a:lvl1pPr marL="0" indent="0" algn="dist">
              <a:buNone/>
              <a:defRPr sz="18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 dirty="0" err="1" smtClean="0"/>
              <a:t>Cliquez pour modifier les styles du texte du masque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idx="14"/>
          </p:nvPr>
        </p:nvSpPr>
        <p:spPr>
          <a:xfrm>
            <a:off x="1895229" y="2458545"/>
            <a:ext cx="6400800" cy="425931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356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EDD-C1FB-4286-9888-997F839FC746}" type="datetimeFigureOut">
              <a:rPr lang="fr-FR" smtClean="0"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6A5D-34D8-494C-BD78-3DF97EE19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81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EDD-C1FB-4286-9888-997F839FC746}" type="datetimeFigureOut">
              <a:rPr lang="fr-FR" smtClean="0"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6A5D-34D8-494C-BD78-3DF97EE19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93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EDD-C1FB-4286-9888-997F839FC746}" type="datetimeFigureOut">
              <a:rPr lang="fr-FR" smtClean="0"/>
              <a:t>05/02/2014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6A5D-34D8-494C-BD78-3DF97EE19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94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EDD-C1FB-4286-9888-997F839FC746}" type="datetimeFigureOut">
              <a:rPr lang="fr-FR" smtClean="0"/>
              <a:t>05/02/2014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6A5D-34D8-494C-BD78-3DF97EE19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37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EDD-C1FB-4286-9888-997F839FC746}" type="datetimeFigureOut">
              <a:rPr lang="fr-FR" smtClean="0"/>
              <a:t>05/02/2014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6A5D-34D8-494C-BD78-3DF97EE19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9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EDD-C1FB-4286-9888-997F839FC746}" type="datetimeFigureOut">
              <a:rPr lang="fr-FR" smtClean="0"/>
              <a:t>05/02/2014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6A5D-34D8-494C-BD78-3DF97EE19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07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EDD-C1FB-4286-9888-997F839FC746}" type="datetimeFigureOut">
              <a:rPr lang="fr-FR" smtClean="0"/>
              <a:t>05/02/2014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6A5D-34D8-494C-BD78-3DF97EE19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31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EDD-C1FB-4286-9888-997F839FC746}" type="datetimeFigureOut">
              <a:rPr lang="fr-FR" smtClean="0"/>
              <a:t>05/02/2014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6A5D-34D8-494C-BD78-3DF97EE19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73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7CEDD-C1FB-4286-9888-997F839FC746}" type="datetimeFigureOut">
              <a:rPr lang="fr-FR" smtClean="0"/>
              <a:t>05/02/2014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36A5D-34D8-494C-BD78-3DF97EE19D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6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ous-titre 6"/>
          <p:cNvSpPr>
            <a:spLocks noGrp="1"/>
          </p:cNvSpPr>
          <p:nvPr>
            <p:ph type="subTitle" idx="1"/>
          </p:nvPr>
        </p:nvSpPr>
        <p:spPr>
          <a:xfrm>
            <a:off x="1895475" y="1397000"/>
            <a:ext cx="6400800" cy="18875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r-FR" sz="4000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défis actuels de la pastorale des jeunes et des vocations</a:t>
            </a:r>
          </a:p>
          <a:p>
            <a:pPr eaLnBrk="1" hangingPunct="1"/>
            <a:endParaRPr lang="fr-FR" sz="2800" smtClean="0">
              <a:latin typeface="Eras Demi ITC" pitchFamily="34" charset="0"/>
              <a:ea typeface="Eras Demi ITC" pitchFamily="34" charset="0"/>
              <a:cs typeface="Eras Demi ITC" pitchFamily="34" charset="0"/>
            </a:endParaRPr>
          </a:p>
        </p:txBody>
      </p:sp>
      <p:sp>
        <p:nvSpPr>
          <p:cNvPr id="69635" name="Titre 5"/>
          <p:cNvSpPr>
            <a:spLocks noGrp="1"/>
          </p:cNvSpPr>
          <p:nvPr>
            <p:ph type="title"/>
          </p:nvPr>
        </p:nvSpPr>
        <p:spPr>
          <a:xfrm rot="16200000">
            <a:off x="-1788319" y="3126582"/>
            <a:ext cx="5538787" cy="1143000"/>
          </a:xfrm>
        </p:spPr>
        <p:txBody>
          <a:bodyPr/>
          <a:lstStyle/>
          <a:p>
            <a:pPr eaLnBrk="1" hangingPunct="1"/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défis actuels</a:t>
            </a:r>
          </a:p>
        </p:txBody>
      </p:sp>
      <p:sp>
        <p:nvSpPr>
          <p:cNvPr id="69636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/>
          <a:lstStyle/>
          <a:p>
            <a:pPr eaLnBrk="1" hangingPunct="1"/>
            <a:endParaRPr lang="fr-FR" smtClean="0">
              <a:latin typeface="Eras Demi ITC" pitchFamily="34" charset="0"/>
              <a:ea typeface="Eras Demi ITC" pitchFamily="34" charset="0"/>
              <a:cs typeface="Eras Demi ITC" pitchFamily="34" charset="0"/>
            </a:endParaRPr>
          </a:p>
        </p:txBody>
      </p:sp>
      <p:sp>
        <p:nvSpPr>
          <p:cNvPr id="69637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5148263" y="6492875"/>
            <a:ext cx="2811462" cy="365125"/>
          </a:xfrm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9638" name="Espace réservé du contenu 9"/>
          <p:cNvSpPr>
            <a:spLocks noGrp="1"/>
          </p:cNvSpPr>
          <p:nvPr>
            <p:ph idx="14"/>
          </p:nvPr>
        </p:nvSpPr>
        <p:spPr>
          <a:xfrm>
            <a:off x="1785938" y="3429000"/>
            <a:ext cx="6572250" cy="3095625"/>
          </a:xfrm>
        </p:spPr>
        <p:txBody>
          <a:bodyPr>
            <a:normAutofit fontScale="92500"/>
          </a:bodyPr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fr-FR" sz="2500" b="1" dirty="0" smtClean="0"/>
              <a:t>Rejoindre les jeunes sur leur terrain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fr-FR" sz="2500" b="1" dirty="0" smtClean="0"/>
              <a:t>Accompagner, former, aider l’enracinement en Jésus Christ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fr-FR" sz="2500" b="1" dirty="0" smtClean="0"/>
              <a:t>Renforcer la pastorale </a:t>
            </a:r>
            <a:r>
              <a:rPr lang="fr-FR" sz="2500" b="1" dirty="0"/>
              <a:t>des jeunes </a:t>
            </a:r>
            <a:r>
              <a:rPr lang="fr-FR" sz="2500" b="1" dirty="0" smtClean="0"/>
              <a:t>sur les territoires ruraux et en monde populaire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fr-FR" sz="2500" b="1" dirty="0" smtClean="0"/>
              <a:t>Proposer des pédagogies adaptées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fr-FR" sz="2500" b="1" dirty="0" smtClean="0"/>
              <a:t>Promouvoir une ecclésiologie de communion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fr-FR" sz="25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fr-FR" sz="2500" dirty="0" smtClean="0"/>
          </a:p>
        </p:txBody>
      </p:sp>
      <p:pic>
        <p:nvPicPr>
          <p:cNvPr id="69639" name="Image 1" descr="en-tête-ok-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0"/>
            <a:ext cx="635793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7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ous-titre 1"/>
          <p:cNvSpPr>
            <a:spLocks noGrp="1"/>
          </p:cNvSpPr>
          <p:nvPr>
            <p:ph type="subTitle" idx="1"/>
          </p:nvPr>
        </p:nvSpPr>
        <p:spPr>
          <a:xfrm>
            <a:off x="1895475" y="1397000"/>
            <a:ext cx="6400800" cy="1055688"/>
          </a:xfrm>
        </p:spPr>
        <p:txBody>
          <a:bodyPr>
            <a:normAutofit lnSpcReduction="10000"/>
          </a:bodyPr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Former des chrétiens enracinés dans le Christ et dans l’Eglise</a:t>
            </a:r>
          </a:p>
        </p:txBody>
      </p:sp>
      <p:sp>
        <p:nvSpPr>
          <p:cNvPr id="78851" name="Titre 2"/>
          <p:cNvSpPr>
            <a:spLocks noGrp="1"/>
          </p:cNvSpPr>
          <p:nvPr>
            <p:ph type="title"/>
          </p:nvPr>
        </p:nvSpPr>
        <p:spPr>
          <a:xfrm rot="16200000">
            <a:off x="-1267619" y="3647282"/>
            <a:ext cx="4497387" cy="11430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défis actuels</a:t>
            </a:r>
          </a:p>
        </p:txBody>
      </p:sp>
      <p:sp>
        <p:nvSpPr>
          <p:cNvPr id="78852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/>
          <a:lstStyle/>
          <a:p>
            <a:pPr eaLnBrk="1" hangingPunct="1"/>
            <a:r>
              <a:rPr lang="fr-FR" b="1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Accompagner, former, aider l’enracinement en Jésus Christ</a:t>
            </a:r>
          </a:p>
        </p:txBody>
      </p:sp>
      <p:sp>
        <p:nvSpPr>
          <p:cNvPr id="78853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81613" y="6546850"/>
            <a:ext cx="2811462" cy="365125"/>
          </a:xfrm>
        </p:spPr>
        <p:txBody>
          <a:bodyPr/>
          <a:lstStyle/>
          <a:p>
            <a:endParaRPr lang="fr-FR" smtClean="0"/>
          </a:p>
        </p:txBody>
      </p:sp>
      <p:sp>
        <p:nvSpPr>
          <p:cNvPr id="8" name="Espace réservé du contenu 7"/>
          <p:cNvSpPr>
            <a:spLocks noGrp="1"/>
          </p:cNvSpPr>
          <p:nvPr>
            <p:ph idx="14"/>
          </p:nvPr>
        </p:nvSpPr>
        <p:spPr>
          <a:xfrm>
            <a:off x="1895475" y="2459038"/>
            <a:ext cx="6400800" cy="42592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FR" dirty="0" smtClean="0"/>
              <a:t>Formation à la prière, à la vie spirituelle, à la liturgie</a:t>
            </a:r>
          </a:p>
          <a:p>
            <a:pPr>
              <a:defRPr/>
            </a:pPr>
            <a:r>
              <a:rPr lang="fr-FR" dirty="0" smtClean="0"/>
              <a:t>Formation au sens de l’Eglise</a:t>
            </a:r>
          </a:p>
          <a:p>
            <a:pPr>
              <a:defRPr/>
            </a:pPr>
            <a:r>
              <a:rPr lang="fr-FR" dirty="0" smtClean="0"/>
              <a:t>Formation à l’agir chrétien</a:t>
            </a:r>
          </a:p>
          <a:p>
            <a:pPr>
              <a:defRPr/>
            </a:pPr>
            <a:r>
              <a:rPr lang="fr-FR" dirty="0" smtClean="0"/>
              <a:t>Formation à l’enseignement social de l’Eglise</a:t>
            </a:r>
          </a:p>
          <a:p>
            <a:pPr>
              <a:defRPr/>
            </a:pPr>
            <a:r>
              <a:rPr lang="fr-FR" dirty="0" smtClean="0"/>
              <a:t>Formation à l’anthropologie chrétienne</a:t>
            </a:r>
            <a:endParaRPr lang="fr-FR" dirty="0"/>
          </a:p>
        </p:txBody>
      </p:sp>
      <p:pic>
        <p:nvPicPr>
          <p:cNvPr id="78855" name="Image 3" descr="galerie-ttttt-150x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2516188"/>
            <a:ext cx="19796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1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ous-titre 1"/>
          <p:cNvSpPr>
            <a:spLocks noGrp="1"/>
          </p:cNvSpPr>
          <p:nvPr>
            <p:ph type="subTitle" idx="1"/>
          </p:nvPr>
        </p:nvSpPr>
        <p:spPr>
          <a:xfrm>
            <a:off x="1895475" y="1397000"/>
            <a:ext cx="6400800" cy="16002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Former des disciples missionnaires en dialogue avec le monde</a:t>
            </a:r>
          </a:p>
        </p:txBody>
      </p:sp>
      <p:sp>
        <p:nvSpPr>
          <p:cNvPr id="79875" name="Titre 2"/>
          <p:cNvSpPr>
            <a:spLocks noGrp="1"/>
          </p:cNvSpPr>
          <p:nvPr>
            <p:ph type="title"/>
          </p:nvPr>
        </p:nvSpPr>
        <p:spPr>
          <a:xfrm rot="16200000">
            <a:off x="-1267619" y="3647282"/>
            <a:ext cx="4497387" cy="11430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défis actuels</a:t>
            </a:r>
          </a:p>
        </p:txBody>
      </p:sp>
      <p:sp>
        <p:nvSpPr>
          <p:cNvPr id="79876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/>
          <a:lstStyle/>
          <a:p>
            <a:pPr eaLnBrk="1" hangingPunct="1"/>
            <a:r>
              <a:rPr lang="fr-FR" b="1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Accompagner, former, aider l’enracinement en Jésus Christ</a:t>
            </a:r>
          </a:p>
        </p:txBody>
      </p:sp>
      <p:sp>
        <p:nvSpPr>
          <p:cNvPr id="79877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81613" y="6546850"/>
            <a:ext cx="2811462" cy="365125"/>
          </a:xfrm>
        </p:spPr>
        <p:txBody>
          <a:bodyPr/>
          <a:lstStyle/>
          <a:p>
            <a:endParaRPr lang="fr-FR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>
          <a:xfrm>
            <a:off x="1895475" y="3068638"/>
            <a:ext cx="6400800" cy="36496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FR" dirty="0" smtClean="0"/>
              <a:t>Formation à la responsabilité</a:t>
            </a:r>
          </a:p>
          <a:p>
            <a:pPr>
              <a:defRPr/>
            </a:pPr>
            <a:r>
              <a:rPr lang="fr-FR" dirty="0" smtClean="0"/>
              <a:t>Formation à l’engagement progressif</a:t>
            </a:r>
          </a:p>
          <a:p>
            <a:pPr>
              <a:defRPr/>
            </a:pPr>
            <a:r>
              <a:rPr lang="fr-FR" dirty="0" smtClean="0"/>
              <a:t>Formation à l’action citoyenne et à l’interculturel</a:t>
            </a:r>
          </a:p>
          <a:p>
            <a:pPr>
              <a:defRPr/>
            </a:pPr>
            <a:r>
              <a:rPr lang="fr-FR" dirty="0" smtClean="0"/>
              <a:t>Formation à la mission et à l’évangélisation</a:t>
            </a:r>
            <a:endParaRPr lang="fr-FR" dirty="0"/>
          </a:p>
        </p:txBody>
      </p:sp>
      <p:pic>
        <p:nvPicPr>
          <p:cNvPr id="79879" name="Image 6" descr="wyd08_opening_mass_barangaroo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213" y="5084763"/>
            <a:ext cx="23637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1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ous-titre 1"/>
          <p:cNvSpPr>
            <a:spLocks noGrp="1"/>
          </p:cNvSpPr>
          <p:nvPr>
            <p:ph type="subTitle" idx="1"/>
          </p:nvPr>
        </p:nvSpPr>
        <p:spPr>
          <a:xfrm>
            <a:off x="1895475" y="1397000"/>
            <a:ext cx="6400800" cy="1055688"/>
          </a:xfrm>
        </p:spPr>
        <p:txBody>
          <a:bodyPr>
            <a:normAutofit lnSpcReduction="10000"/>
          </a:bodyPr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Assumer le rôle de « minorités créatives » </a:t>
            </a:r>
            <a:r>
              <a:rPr lang="fr-FR" sz="2800" i="1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Benoît XVI</a:t>
            </a:r>
          </a:p>
        </p:txBody>
      </p:sp>
      <p:sp>
        <p:nvSpPr>
          <p:cNvPr id="80899" name="Titre 2"/>
          <p:cNvSpPr>
            <a:spLocks noGrp="1"/>
          </p:cNvSpPr>
          <p:nvPr>
            <p:ph type="title"/>
          </p:nvPr>
        </p:nvSpPr>
        <p:spPr>
          <a:xfrm rot="16200000">
            <a:off x="-1267619" y="3647282"/>
            <a:ext cx="4497387" cy="11430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défis actuels</a:t>
            </a:r>
          </a:p>
        </p:txBody>
      </p:sp>
      <p:sp>
        <p:nvSpPr>
          <p:cNvPr id="80900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/>
          <a:lstStyle/>
          <a:p>
            <a:pPr eaLnBrk="1" hangingPunct="1"/>
            <a:r>
              <a:rPr lang="fr-FR" b="1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Accompagner, former, aider l’enracinement en Jésus Christ</a:t>
            </a:r>
          </a:p>
        </p:txBody>
      </p:sp>
      <p:sp>
        <p:nvSpPr>
          <p:cNvPr id="80901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81613" y="6546850"/>
            <a:ext cx="2811462" cy="365125"/>
          </a:xfrm>
        </p:spPr>
        <p:txBody>
          <a:bodyPr/>
          <a:lstStyle/>
          <a:p>
            <a:endParaRPr lang="fr-FR" smtClean="0"/>
          </a:p>
        </p:txBody>
      </p:sp>
      <p:pic>
        <p:nvPicPr>
          <p:cNvPr id="7" name="Picture 9" descr="SAM_1181"/>
          <p:cNvPicPr>
            <a:picLocks noGrp="1" noChangeAspect="1" noChangeArrowheads="1"/>
          </p:cNvPicPr>
          <p:nvPr>
            <p:ph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9975" y="2522538"/>
            <a:ext cx="5222875" cy="3916362"/>
          </a:xfrm>
          <a:noFill/>
        </p:spPr>
      </p:pic>
    </p:spTree>
    <p:extLst>
      <p:ext uri="{BB962C8B-B14F-4D97-AF65-F5344CB8AC3E}">
        <p14:creationId xmlns:p14="http://schemas.microsoft.com/office/powerpoint/2010/main" val="242095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ous-titre 1"/>
          <p:cNvSpPr>
            <a:spLocks noGrp="1"/>
          </p:cNvSpPr>
          <p:nvPr>
            <p:ph type="subTitle" idx="1"/>
          </p:nvPr>
        </p:nvSpPr>
        <p:spPr>
          <a:xfrm>
            <a:off x="1895475" y="1397000"/>
            <a:ext cx="6400800" cy="1055688"/>
          </a:xfrm>
        </p:spPr>
        <p:txBody>
          <a:bodyPr>
            <a:normAutofit lnSpcReduction="10000"/>
          </a:bodyPr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Pastorale des jeunes et territoires ruraux : les limites</a:t>
            </a:r>
          </a:p>
        </p:txBody>
      </p:sp>
      <p:sp>
        <p:nvSpPr>
          <p:cNvPr id="81923" name="Titre 2"/>
          <p:cNvSpPr>
            <a:spLocks noGrp="1"/>
          </p:cNvSpPr>
          <p:nvPr>
            <p:ph type="title"/>
          </p:nvPr>
        </p:nvSpPr>
        <p:spPr>
          <a:xfrm rot="16200000">
            <a:off x="-1267619" y="3647282"/>
            <a:ext cx="4497387" cy="11430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défis actuels</a:t>
            </a:r>
          </a:p>
        </p:txBody>
      </p:sp>
      <p:sp>
        <p:nvSpPr>
          <p:cNvPr id="8192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>
            <a:normAutofit fontScale="92500" lnSpcReduction="10000"/>
          </a:bodyPr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Renforcer la pastorale des jeunes sur les territoires ruraux et en monde populaire</a:t>
            </a:r>
          </a:p>
        </p:txBody>
      </p:sp>
      <p:sp>
        <p:nvSpPr>
          <p:cNvPr id="8192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81613" y="6546850"/>
            <a:ext cx="2811462" cy="365125"/>
          </a:xfrm>
        </p:spPr>
        <p:txBody>
          <a:bodyPr/>
          <a:lstStyle/>
          <a:p>
            <a:endParaRPr lang="fr-FR" smtClean="0"/>
          </a:p>
        </p:txBody>
      </p:sp>
      <p:sp>
        <p:nvSpPr>
          <p:cNvPr id="81926" name="Espace réservé du contenu 5"/>
          <p:cNvSpPr>
            <a:spLocks noGrp="1"/>
          </p:cNvSpPr>
          <p:nvPr>
            <p:ph idx="14"/>
          </p:nvPr>
        </p:nvSpPr>
        <p:spPr>
          <a:xfrm>
            <a:off x="1895475" y="2459038"/>
            <a:ext cx="6400800" cy="4259262"/>
          </a:xfrm>
        </p:spPr>
        <p:txBody>
          <a:bodyPr/>
          <a:lstStyle/>
          <a:p>
            <a:r>
              <a:rPr lang="fr-FR" smtClean="0"/>
              <a:t>Population jeune rare et dispersée</a:t>
            </a:r>
          </a:p>
          <a:p>
            <a:r>
              <a:rPr lang="fr-FR" smtClean="0"/>
              <a:t>Mobilité </a:t>
            </a:r>
          </a:p>
          <a:p>
            <a:r>
              <a:rPr lang="fr-FR" smtClean="0"/>
              <a:t>Eloignement des lieux d’études et de premier emploi</a:t>
            </a:r>
          </a:p>
          <a:p>
            <a:r>
              <a:rPr lang="fr-FR" smtClean="0"/>
              <a:t>La précarité de nombreux cantons ruraux</a:t>
            </a:r>
          </a:p>
        </p:txBody>
      </p:sp>
    </p:spTree>
    <p:extLst>
      <p:ext uri="{BB962C8B-B14F-4D97-AF65-F5344CB8AC3E}">
        <p14:creationId xmlns:p14="http://schemas.microsoft.com/office/powerpoint/2010/main" val="401937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ous-titre 1"/>
          <p:cNvSpPr>
            <a:spLocks noGrp="1"/>
          </p:cNvSpPr>
          <p:nvPr>
            <p:ph type="subTitle" idx="1"/>
          </p:nvPr>
        </p:nvSpPr>
        <p:spPr>
          <a:xfrm>
            <a:off x="1895475" y="1397000"/>
            <a:ext cx="6400800" cy="1055688"/>
          </a:xfrm>
        </p:spPr>
        <p:txBody>
          <a:bodyPr>
            <a:normAutofit lnSpcReduction="10000"/>
          </a:bodyPr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Pastorale des jeunes et territoires ruraux : les atouts</a:t>
            </a:r>
          </a:p>
        </p:txBody>
      </p:sp>
      <p:sp>
        <p:nvSpPr>
          <p:cNvPr id="82947" name="Titre 2"/>
          <p:cNvSpPr>
            <a:spLocks noGrp="1"/>
          </p:cNvSpPr>
          <p:nvPr>
            <p:ph type="title"/>
          </p:nvPr>
        </p:nvSpPr>
        <p:spPr>
          <a:xfrm rot="16200000">
            <a:off x="-1267619" y="3647282"/>
            <a:ext cx="4497387" cy="11430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défis actuels</a:t>
            </a:r>
          </a:p>
        </p:txBody>
      </p:sp>
      <p:sp>
        <p:nvSpPr>
          <p:cNvPr id="82948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>
            <a:normAutofit fontScale="92500" lnSpcReduction="10000"/>
          </a:bodyPr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Renforcer la pastorale des jeunes sur les territoires ruraux et en monde populaire</a:t>
            </a:r>
          </a:p>
        </p:txBody>
      </p:sp>
      <p:sp>
        <p:nvSpPr>
          <p:cNvPr id="82949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81613" y="6546850"/>
            <a:ext cx="2811462" cy="365125"/>
          </a:xfrm>
        </p:spPr>
        <p:txBody>
          <a:bodyPr/>
          <a:lstStyle/>
          <a:p>
            <a:endParaRPr lang="fr-FR" smtClean="0"/>
          </a:p>
        </p:txBody>
      </p:sp>
      <p:sp>
        <p:nvSpPr>
          <p:cNvPr id="82950" name="Espace réservé du contenu 5"/>
          <p:cNvSpPr>
            <a:spLocks noGrp="1"/>
          </p:cNvSpPr>
          <p:nvPr>
            <p:ph idx="14"/>
          </p:nvPr>
        </p:nvSpPr>
        <p:spPr>
          <a:xfrm>
            <a:off x="1895475" y="2459038"/>
            <a:ext cx="6400800" cy="4259262"/>
          </a:xfrm>
        </p:spPr>
        <p:txBody>
          <a:bodyPr/>
          <a:lstStyle/>
          <a:p>
            <a:r>
              <a:rPr lang="fr-FR" smtClean="0"/>
              <a:t>Force d’animation sociale</a:t>
            </a:r>
          </a:p>
          <a:p>
            <a:r>
              <a:rPr lang="fr-FR" smtClean="0"/>
              <a:t>Culture des partenariats</a:t>
            </a:r>
          </a:p>
          <a:p>
            <a:r>
              <a:rPr lang="fr-FR" smtClean="0"/>
              <a:t>Attraction de certains cantons ruraux</a:t>
            </a:r>
          </a:p>
          <a:p>
            <a:r>
              <a:rPr lang="fr-FR" smtClean="0"/>
              <a:t>Relations avec les élus</a:t>
            </a:r>
          </a:p>
          <a:p>
            <a:r>
              <a:rPr lang="fr-FR" smtClean="0"/>
              <a:t>Échanges ville/campagne</a:t>
            </a:r>
          </a:p>
          <a:p>
            <a:r>
              <a:rPr lang="fr-FR" smtClean="0"/>
              <a:t>Richesse des faibles</a:t>
            </a:r>
          </a:p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730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ous-titre 1"/>
          <p:cNvSpPr>
            <a:spLocks noGrp="1"/>
          </p:cNvSpPr>
          <p:nvPr>
            <p:ph type="subTitle" idx="1"/>
          </p:nvPr>
        </p:nvSpPr>
        <p:spPr>
          <a:xfrm>
            <a:off x="1895475" y="1397000"/>
            <a:ext cx="6400800" cy="1055688"/>
          </a:xfrm>
        </p:spPr>
        <p:txBody>
          <a:bodyPr>
            <a:normAutofit lnSpcReduction="10000"/>
          </a:bodyPr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Pastorale des jeunes et territoires ruraux : les défis</a:t>
            </a:r>
          </a:p>
        </p:txBody>
      </p:sp>
      <p:sp>
        <p:nvSpPr>
          <p:cNvPr id="83971" name="Titre 2"/>
          <p:cNvSpPr>
            <a:spLocks noGrp="1"/>
          </p:cNvSpPr>
          <p:nvPr>
            <p:ph type="title"/>
          </p:nvPr>
        </p:nvSpPr>
        <p:spPr>
          <a:xfrm rot="16200000">
            <a:off x="-1267619" y="3647282"/>
            <a:ext cx="4497387" cy="11430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défis actuels</a:t>
            </a:r>
          </a:p>
        </p:txBody>
      </p:sp>
      <p:sp>
        <p:nvSpPr>
          <p:cNvPr id="83972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>
            <a:normAutofit fontScale="92500" lnSpcReduction="10000"/>
          </a:bodyPr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Renforcer la pastorale des jeunes sur les territoires ruraux et en monde populaire</a:t>
            </a:r>
          </a:p>
        </p:txBody>
      </p:sp>
      <p:sp>
        <p:nvSpPr>
          <p:cNvPr id="83973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81613" y="6546850"/>
            <a:ext cx="2811462" cy="365125"/>
          </a:xfrm>
        </p:spPr>
        <p:txBody>
          <a:bodyPr/>
          <a:lstStyle/>
          <a:p>
            <a:endParaRPr lang="fr-FR" smtClean="0"/>
          </a:p>
        </p:txBody>
      </p:sp>
      <p:sp>
        <p:nvSpPr>
          <p:cNvPr id="48134" name="Espace réservé du contenu 5"/>
          <p:cNvSpPr>
            <a:spLocks noGrp="1"/>
          </p:cNvSpPr>
          <p:nvPr>
            <p:ph idx="14"/>
          </p:nvPr>
        </p:nvSpPr>
        <p:spPr>
          <a:xfrm>
            <a:off x="1895475" y="2459038"/>
            <a:ext cx="6400800" cy="425926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fr-FR" dirty="0" smtClean="0"/>
              <a:t>Diagnostic et veille sur ce qui se passe sur les territoires ruraux</a:t>
            </a:r>
          </a:p>
          <a:p>
            <a:pPr>
              <a:defRPr/>
            </a:pPr>
            <a:r>
              <a:rPr lang="fr-FR" dirty="0" smtClean="0"/>
              <a:t>Soutenir le réseau, rompre la solitude et les isolements des responsables </a:t>
            </a:r>
          </a:p>
          <a:p>
            <a:pPr>
              <a:defRPr/>
            </a:pPr>
            <a:r>
              <a:rPr lang="fr-FR" dirty="0" smtClean="0"/>
              <a:t>Reconnaissance des acteurs parfois seuls qui peuvent se fatiguer</a:t>
            </a:r>
          </a:p>
          <a:p>
            <a:pPr>
              <a:defRPr/>
            </a:pPr>
            <a:r>
              <a:rPr lang="fr-FR" dirty="0" smtClean="0"/>
              <a:t>Mutualisation des expériences, créer des synergies</a:t>
            </a:r>
            <a:endParaRPr lang="fr-FR" u="sng" dirty="0" smtClean="0"/>
          </a:p>
          <a:p>
            <a:pPr>
              <a:defRPr/>
            </a:pPr>
            <a:r>
              <a:rPr lang="fr-FR" dirty="0" smtClean="0"/>
              <a:t>Rendre visible les richesses pastorales</a:t>
            </a:r>
          </a:p>
          <a:p>
            <a:pPr>
              <a:defRPr/>
            </a:pPr>
            <a:r>
              <a:rPr lang="fr-FR" dirty="0" smtClean="0"/>
              <a:t>Rendre compte des réalités humaines et pastorales</a:t>
            </a:r>
          </a:p>
          <a:p>
            <a:pPr>
              <a:defRPr/>
            </a:pPr>
            <a:r>
              <a:rPr lang="fr-FR" dirty="0" smtClean="0"/>
              <a:t> </a:t>
            </a:r>
          </a:p>
          <a:p>
            <a:pPr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422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ous-titre 1"/>
          <p:cNvSpPr>
            <a:spLocks noGrp="1"/>
          </p:cNvSpPr>
          <p:nvPr>
            <p:ph type="subTitle" idx="1"/>
          </p:nvPr>
        </p:nvSpPr>
        <p:spPr>
          <a:xfrm>
            <a:off x="1895475" y="1397000"/>
            <a:ext cx="6400800" cy="1887538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Pastorale des jeunes et quartiers populaires multiculturels et pluri-religieux</a:t>
            </a:r>
          </a:p>
        </p:txBody>
      </p:sp>
      <p:sp>
        <p:nvSpPr>
          <p:cNvPr id="84995" name="Titre 2"/>
          <p:cNvSpPr>
            <a:spLocks noGrp="1"/>
          </p:cNvSpPr>
          <p:nvPr>
            <p:ph type="title"/>
          </p:nvPr>
        </p:nvSpPr>
        <p:spPr>
          <a:xfrm rot="16200000">
            <a:off x="-1267619" y="3647282"/>
            <a:ext cx="4497387" cy="11430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défis actuels</a:t>
            </a:r>
          </a:p>
        </p:txBody>
      </p:sp>
      <p:sp>
        <p:nvSpPr>
          <p:cNvPr id="84996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>
            <a:normAutofit fontScale="92500" lnSpcReduction="10000"/>
          </a:bodyPr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Renforcer la pastorale des jeunes sur les territoires ruraux et en monde populaire</a:t>
            </a:r>
          </a:p>
        </p:txBody>
      </p:sp>
      <p:sp>
        <p:nvSpPr>
          <p:cNvPr id="84997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81613" y="6546850"/>
            <a:ext cx="2811462" cy="365125"/>
          </a:xfrm>
        </p:spPr>
        <p:txBody>
          <a:bodyPr/>
          <a:lstStyle/>
          <a:p>
            <a:endParaRPr lang="fr-FR" smtClean="0"/>
          </a:p>
        </p:txBody>
      </p:sp>
      <p:sp>
        <p:nvSpPr>
          <p:cNvPr id="84998" name="Espace réservé du contenu 5"/>
          <p:cNvSpPr>
            <a:spLocks noGrp="1"/>
          </p:cNvSpPr>
          <p:nvPr>
            <p:ph idx="14"/>
          </p:nvPr>
        </p:nvSpPr>
        <p:spPr>
          <a:xfrm>
            <a:off x="1895475" y="3213100"/>
            <a:ext cx="6400800" cy="3505200"/>
          </a:xfrm>
        </p:spPr>
        <p:txBody>
          <a:bodyPr/>
          <a:lstStyle/>
          <a:p>
            <a:r>
              <a:rPr lang="fr-FR" smtClean="0"/>
              <a:t>Interculturel et l’interreligieux</a:t>
            </a:r>
          </a:p>
          <a:p>
            <a:r>
              <a:rPr lang="fr-FR" smtClean="0"/>
              <a:t>La grande précarité de la population</a:t>
            </a:r>
          </a:p>
          <a:p>
            <a:r>
              <a:rPr lang="fr-FR" smtClean="0"/>
              <a:t>La défiance devant les institutions </a:t>
            </a:r>
          </a:p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858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ous-titre 1"/>
          <p:cNvSpPr>
            <a:spLocks noGrp="1"/>
          </p:cNvSpPr>
          <p:nvPr>
            <p:ph type="subTitle" idx="1"/>
          </p:nvPr>
        </p:nvSpPr>
        <p:spPr>
          <a:xfrm>
            <a:off x="1895475" y="1397000"/>
            <a:ext cx="6400800" cy="16002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Des pédagogies qui visent la rencontre personnelle du Christ et de l’expérience ecclésiale</a:t>
            </a:r>
          </a:p>
        </p:txBody>
      </p:sp>
      <p:sp>
        <p:nvSpPr>
          <p:cNvPr id="86019" name="Titre 2"/>
          <p:cNvSpPr>
            <a:spLocks noGrp="1"/>
          </p:cNvSpPr>
          <p:nvPr>
            <p:ph type="title"/>
          </p:nvPr>
        </p:nvSpPr>
        <p:spPr>
          <a:xfrm rot="16200000">
            <a:off x="-1267619" y="3647282"/>
            <a:ext cx="4497387" cy="11430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défis actuels</a:t>
            </a:r>
          </a:p>
        </p:txBody>
      </p:sp>
      <p:sp>
        <p:nvSpPr>
          <p:cNvPr id="86020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Proposer des pédagogies adaptées</a:t>
            </a:r>
          </a:p>
          <a:p>
            <a:endParaRPr lang="fr-FR" smtClean="0">
              <a:latin typeface="Eras Demi ITC" pitchFamily="34" charset="0"/>
              <a:ea typeface="Eras Demi ITC" pitchFamily="34" charset="0"/>
              <a:cs typeface="Eras Demi ITC" pitchFamily="34" charset="0"/>
            </a:endParaRPr>
          </a:p>
        </p:txBody>
      </p:sp>
      <p:sp>
        <p:nvSpPr>
          <p:cNvPr id="86021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81613" y="6546850"/>
            <a:ext cx="2811462" cy="365125"/>
          </a:xfrm>
        </p:spPr>
        <p:txBody>
          <a:bodyPr/>
          <a:lstStyle/>
          <a:p>
            <a:endParaRPr lang="fr-FR" smtClean="0"/>
          </a:p>
        </p:txBody>
      </p:sp>
      <p:sp>
        <p:nvSpPr>
          <p:cNvPr id="49158" name="Espace réservé du contenu 5"/>
          <p:cNvSpPr>
            <a:spLocks noGrp="1"/>
          </p:cNvSpPr>
          <p:nvPr>
            <p:ph idx="14"/>
          </p:nvPr>
        </p:nvSpPr>
        <p:spPr>
          <a:xfrm>
            <a:off x="1895475" y="3141663"/>
            <a:ext cx="6400800" cy="3576637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Des pédagogies du défi et du projet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Des pédagogies de l’initiation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Des pédagogies du choix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Des pédagogies de la confiance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Des pédagogies de l’action et de l’implication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Des pédagogies de l’engagement progressif</a:t>
            </a:r>
          </a:p>
          <a:p>
            <a:pPr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126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ous-titre 1"/>
          <p:cNvSpPr>
            <a:spLocks noGrp="1"/>
          </p:cNvSpPr>
          <p:nvPr>
            <p:ph type="subTitle" idx="1"/>
          </p:nvPr>
        </p:nvSpPr>
        <p:spPr>
          <a:xfrm>
            <a:off x="1895475" y="1397000"/>
            <a:ext cx="6400800" cy="16002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Des pédagogies qui visent la rencontre personnelle du Christ et de l’expérience ecclésiale</a:t>
            </a:r>
          </a:p>
        </p:txBody>
      </p:sp>
      <p:sp>
        <p:nvSpPr>
          <p:cNvPr id="87043" name="Titre 2"/>
          <p:cNvSpPr>
            <a:spLocks noGrp="1"/>
          </p:cNvSpPr>
          <p:nvPr>
            <p:ph type="title"/>
          </p:nvPr>
        </p:nvSpPr>
        <p:spPr>
          <a:xfrm rot="16200000">
            <a:off x="-1267619" y="3647282"/>
            <a:ext cx="4497387" cy="11430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défis actuels</a:t>
            </a:r>
          </a:p>
        </p:txBody>
      </p:sp>
      <p:sp>
        <p:nvSpPr>
          <p:cNvPr id="8704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Proposer des pédagogies adaptées</a:t>
            </a:r>
          </a:p>
          <a:p>
            <a:endParaRPr lang="fr-FR" smtClean="0">
              <a:latin typeface="Eras Demi ITC" pitchFamily="34" charset="0"/>
              <a:ea typeface="Eras Demi ITC" pitchFamily="34" charset="0"/>
              <a:cs typeface="Eras Demi ITC" pitchFamily="34" charset="0"/>
            </a:endParaRPr>
          </a:p>
        </p:txBody>
      </p:sp>
      <p:sp>
        <p:nvSpPr>
          <p:cNvPr id="8704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81613" y="6546850"/>
            <a:ext cx="2811462" cy="365125"/>
          </a:xfrm>
        </p:spPr>
        <p:txBody>
          <a:bodyPr/>
          <a:lstStyle/>
          <a:p>
            <a:endParaRPr lang="fr-FR" smtClean="0"/>
          </a:p>
        </p:txBody>
      </p:sp>
      <p:sp>
        <p:nvSpPr>
          <p:cNvPr id="87046" name="Espace réservé du contenu 5"/>
          <p:cNvSpPr>
            <a:spLocks noGrp="1"/>
          </p:cNvSpPr>
          <p:nvPr>
            <p:ph idx="14"/>
          </p:nvPr>
        </p:nvSpPr>
        <p:spPr>
          <a:xfrm>
            <a:off x="1895475" y="3141663"/>
            <a:ext cx="6400800" cy="3576637"/>
          </a:xfrm>
        </p:spPr>
        <p:txBody>
          <a:bodyPr/>
          <a:lstStyle/>
          <a:p>
            <a:pPr eaLnBrk="1" hangingPunct="1"/>
            <a:r>
              <a:rPr lang="fr-FR" smtClean="0"/>
              <a:t>Des pédagogies de l’intériorité et de la prière</a:t>
            </a:r>
          </a:p>
        </p:txBody>
      </p:sp>
      <p:pic>
        <p:nvPicPr>
          <p:cNvPr id="7" name="Picture 12" descr="SDC139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752850"/>
            <a:ext cx="388937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18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ous-titre 1"/>
          <p:cNvSpPr>
            <a:spLocks noGrp="1"/>
          </p:cNvSpPr>
          <p:nvPr>
            <p:ph type="subTitle" idx="1"/>
          </p:nvPr>
        </p:nvSpPr>
        <p:spPr>
          <a:xfrm>
            <a:off x="1895475" y="1397000"/>
            <a:ext cx="6400800" cy="1744663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Prendre en compte la complexité du développement humain</a:t>
            </a:r>
          </a:p>
        </p:txBody>
      </p:sp>
      <p:sp>
        <p:nvSpPr>
          <p:cNvPr id="88067" name="Titre 2"/>
          <p:cNvSpPr>
            <a:spLocks noGrp="1"/>
          </p:cNvSpPr>
          <p:nvPr>
            <p:ph type="title"/>
          </p:nvPr>
        </p:nvSpPr>
        <p:spPr>
          <a:xfrm rot="16200000">
            <a:off x="-1267619" y="3647282"/>
            <a:ext cx="4497387" cy="11430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défis actuels</a:t>
            </a:r>
          </a:p>
        </p:txBody>
      </p:sp>
      <p:sp>
        <p:nvSpPr>
          <p:cNvPr id="88068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Proposer des pédagogies adaptées</a:t>
            </a:r>
          </a:p>
          <a:p>
            <a:endParaRPr lang="fr-FR" smtClean="0">
              <a:latin typeface="Eras Demi ITC" pitchFamily="34" charset="0"/>
              <a:ea typeface="Eras Demi ITC" pitchFamily="34" charset="0"/>
              <a:cs typeface="Eras Demi ITC" pitchFamily="34" charset="0"/>
            </a:endParaRPr>
          </a:p>
          <a:p>
            <a:endParaRPr lang="fr-FR" smtClean="0">
              <a:latin typeface="Eras Demi ITC" pitchFamily="34" charset="0"/>
              <a:ea typeface="Eras Demi ITC" pitchFamily="34" charset="0"/>
              <a:cs typeface="Eras Demi ITC" pitchFamily="34" charset="0"/>
            </a:endParaRPr>
          </a:p>
        </p:txBody>
      </p:sp>
      <p:sp>
        <p:nvSpPr>
          <p:cNvPr id="88069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81613" y="6546850"/>
            <a:ext cx="2811462" cy="365125"/>
          </a:xfrm>
        </p:spPr>
        <p:txBody>
          <a:bodyPr/>
          <a:lstStyle/>
          <a:p>
            <a:endParaRPr lang="fr-FR" smtClean="0"/>
          </a:p>
        </p:txBody>
      </p:sp>
      <p:sp>
        <p:nvSpPr>
          <p:cNvPr id="88070" name="Espace réservé du contenu 5"/>
          <p:cNvSpPr>
            <a:spLocks noGrp="1"/>
          </p:cNvSpPr>
          <p:nvPr>
            <p:ph idx="14"/>
          </p:nvPr>
        </p:nvSpPr>
        <p:spPr>
          <a:xfrm>
            <a:off x="1895475" y="2997200"/>
            <a:ext cx="4260850" cy="3721100"/>
          </a:xfrm>
        </p:spPr>
        <p:txBody>
          <a:bodyPr/>
          <a:lstStyle/>
          <a:p>
            <a:r>
              <a:rPr lang="fr-FR" smtClean="0"/>
              <a:t>L’état adolescent</a:t>
            </a:r>
          </a:p>
          <a:p>
            <a:r>
              <a:rPr lang="fr-FR" smtClean="0"/>
              <a:t>Accueillir un nouvel âge : les jeunes adultes</a:t>
            </a:r>
          </a:p>
          <a:p>
            <a:endParaRPr lang="fr-FR" smtClean="0"/>
          </a:p>
          <a:p>
            <a:endParaRPr lang="fr-FR" smtClean="0"/>
          </a:p>
        </p:txBody>
      </p:sp>
      <p:pic>
        <p:nvPicPr>
          <p:cNvPr id="7" name="Picture 2" descr="http://www.clubjeunesatb.com/media/photos/090323140930_c-jeunes-2303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3600400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19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ous-titre 1"/>
          <p:cNvSpPr>
            <a:spLocks noGrp="1"/>
          </p:cNvSpPr>
          <p:nvPr>
            <p:ph type="subTitle" idx="1"/>
          </p:nvPr>
        </p:nvSpPr>
        <p:spPr>
          <a:xfrm>
            <a:off x="1895475" y="1397000"/>
            <a:ext cx="6400800" cy="1055688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De « l’accueil » à « l’ aller vers »</a:t>
            </a:r>
          </a:p>
        </p:txBody>
      </p:sp>
      <p:sp>
        <p:nvSpPr>
          <p:cNvPr id="70659" name="Titre 2"/>
          <p:cNvSpPr>
            <a:spLocks noGrp="1"/>
          </p:cNvSpPr>
          <p:nvPr>
            <p:ph type="title"/>
          </p:nvPr>
        </p:nvSpPr>
        <p:spPr>
          <a:xfrm rot="16200000">
            <a:off x="-1267619" y="3647282"/>
            <a:ext cx="4497387" cy="11430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défis actuels</a:t>
            </a:r>
          </a:p>
        </p:txBody>
      </p:sp>
      <p:sp>
        <p:nvSpPr>
          <p:cNvPr id="70660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Rejoindre les jeunes sur leur terrain</a:t>
            </a:r>
          </a:p>
          <a:p>
            <a:endParaRPr lang="fr-FR" smtClean="0">
              <a:latin typeface="Eras Demi ITC" pitchFamily="34" charset="0"/>
              <a:ea typeface="Eras Demi ITC" pitchFamily="34" charset="0"/>
              <a:cs typeface="Eras Demi ITC" pitchFamily="34" charset="0"/>
            </a:endParaRPr>
          </a:p>
        </p:txBody>
      </p:sp>
      <p:sp>
        <p:nvSpPr>
          <p:cNvPr id="70661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81613" y="6546850"/>
            <a:ext cx="2811462" cy="365125"/>
          </a:xfrm>
        </p:spPr>
        <p:txBody>
          <a:bodyPr/>
          <a:lstStyle/>
          <a:p>
            <a:endParaRPr lang="fr-FR" smtClean="0"/>
          </a:p>
        </p:txBody>
      </p:sp>
      <p:pic>
        <p:nvPicPr>
          <p:cNvPr id="70662" name="Picture 7" descr="P:\SNEJV\JMJ\JMJ RIO 2013\Photos Rio\Photos COL Rio\Angélus.jpg"/>
          <p:cNvPicPr>
            <a:picLocks noGrp="1" noChangeAspect="1" noChangeArrowheads="1"/>
          </p:cNvPicPr>
          <p:nvPr>
            <p:ph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113" y="2133600"/>
            <a:ext cx="6400800" cy="4238625"/>
          </a:xfrm>
          <a:noFill/>
        </p:spPr>
      </p:pic>
    </p:spTree>
    <p:extLst>
      <p:ext uri="{BB962C8B-B14F-4D97-AF65-F5344CB8AC3E}">
        <p14:creationId xmlns:p14="http://schemas.microsoft.com/office/powerpoint/2010/main" val="41705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ous-titre 1"/>
          <p:cNvSpPr>
            <a:spLocks noGrp="1"/>
          </p:cNvSpPr>
          <p:nvPr>
            <p:ph type="subTitle" idx="1"/>
          </p:nvPr>
        </p:nvSpPr>
        <p:spPr>
          <a:xfrm>
            <a:off x="1895475" y="1397000"/>
            <a:ext cx="6400800" cy="1311275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Déployer des propositions diversifiées</a:t>
            </a:r>
          </a:p>
        </p:txBody>
      </p:sp>
      <p:sp>
        <p:nvSpPr>
          <p:cNvPr id="89091" name="Titre 2"/>
          <p:cNvSpPr>
            <a:spLocks noGrp="1"/>
          </p:cNvSpPr>
          <p:nvPr>
            <p:ph type="title"/>
          </p:nvPr>
        </p:nvSpPr>
        <p:spPr>
          <a:xfrm rot="16200000">
            <a:off x="-1267619" y="3647282"/>
            <a:ext cx="4497387" cy="11430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défis actuels</a:t>
            </a:r>
          </a:p>
        </p:txBody>
      </p:sp>
      <p:sp>
        <p:nvSpPr>
          <p:cNvPr id="89092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Promouvoir une ecclésiologie de communion</a:t>
            </a:r>
          </a:p>
          <a:p>
            <a:endParaRPr lang="fr-FR" smtClean="0">
              <a:latin typeface="Eras Demi ITC" pitchFamily="34" charset="0"/>
              <a:ea typeface="Eras Demi ITC" pitchFamily="34" charset="0"/>
              <a:cs typeface="Eras Demi ITC" pitchFamily="34" charset="0"/>
            </a:endParaRPr>
          </a:p>
        </p:txBody>
      </p:sp>
      <p:sp>
        <p:nvSpPr>
          <p:cNvPr id="89093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81613" y="6546850"/>
            <a:ext cx="2811462" cy="365125"/>
          </a:xfrm>
        </p:spPr>
        <p:txBody>
          <a:bodyPr/>
          <a:lstStyle/>
          <a:p>
            <a:endParaRPr lang="fr-FR" smtClean="0"/>
          </a:p>
        </p:txBody>
      </p:sp>
      <p:sp>
        <p:nvSpPr>
          <p:cNvPr id="89094" name="Espace réservé du contenu 5"/>
          <p:cNvSpPr>
            <a:spLocks noGrp="1"/>
          </p:cNvSpPr>
          <p:nvPr>
            <p:ph idx="14"/>
          </p:nvPr>
        </p:nvSpPr>
        <p:spPr>
          <a:xfrm>
            <a:off x="1895475" y="2492375"/>
            <a:ext cx="6400800" cy="4225925"/>
          </a:xfrm>
        </p:spPr>
        <p:txBody>
          <a:bodyPr/>
          <a:lstStyle/>
          <a:p>
            <a:r>
              <a:rPr lang="fr-FR" smtClean="0"/>
              <a:t>Pastorale de l’accompagnement des passages et des crises</a:t>
            </a:r>
          </a:p>
          <a:p>
            <a:r>
              <a:rPr lang="fr-FR" smtClean="0"/>
              <a:t>Les mises en réseaux</a:t>
            </a:r>
          </a:p>
          <a:p>
            <a:r>
              <a:rPr lang="fr-FR" smtClean="0"/>
              <a:t>Diversité des acteurs</a:t>
            </a:r>
          </a:p>
          <a:p>
            <a:r>
              <a:rPr lang="fr-FR" smtClean="0"/>
              <a:t>Diversités des propositions</a:t>
            </a:r>
          </a:p>
          <a:p>
            <a:r>
              <a:rPr lang="fr-FR" smtClean="0"/>
              <a:t>Du local à l’international</a:t>
            </a:r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</p:txBody>
      </p:sp>
      <p:pic>
        <p:nvPicPr>
          <p:cNvPr id="89095" name="Picture 2" descr="P:\SNEJV\Pôle Jeunes\Jeunes - Commun CGE et Pastorale etudiante\ECCLESIA campus 2012\PHOTOS\flashm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913" y="3284538"/>
            <a:ext cx="22987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5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ous-titre 1"/>
          <p:cNvSpPr>
            <a:spLocks noGrp="1"/>
          </p:cNvSpPr>
          <p:nvPr>
            <p:ph type="subTitle" idx="1"/>
          </p:nvPr>
        </p:nvSpPr>
        <p:spPr>
          <a:xfrm>
            <a:off x="1895475" y="1397000"/>
            <a:ext cx="6400800" cy="1239838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Découvrir, vivre et approfondir l’unité dans la diversité</a:t>
            </a:r>
          </a:p>
        </p:txBody>
      </p:sp>
      <p:sp>
        <p:nvSpPr>
          <p:cNvPr id="90115" name="Titre 2"/>
          <p:cNvSpPr>
            <a:spLocks noGrp="1"/>
          </p:cNvSpPr>
          <p:nvPr>
            <p:ph type="title"/>
          </p:nvPr>
        </p:nvSpPr>
        <p:spPr>
          <a:xfrm rot="16200000">
            <a:off x="-1267619" y="3647282"/>
            <a:ext cx="4497387" cy="11430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défis actuels</a:t>
            </a:r>
          </a:p>
        </p:txBody>
      </p:sp>
      <p:sp>
        <p:nvSpPr>
          <p:cNvPr id="90116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Promouvoir une ecclésiologie de communion</a:t>
            </a:r>
          </a:p>
          <a:p>
            <a:endParaRPr lang="fr-FR" smtClean="0">
              <a:latin typeface="Eras Demi ITC" pitchFamily="34" charset="0"/>
              <a:ea typeface="Eras Demi ITC" pitchFamily="34" charset="0"/>
              <a:cs typeface="Eras Demi ITC" pitchFamily="34" charset="0"/>
            </a:endParaRPr>
          </a:p>
        </p:txBody>
      </p:sp>
      <p:sp>
        <p:nvSpPr>
          <p:cNvPr id="90117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81613" y="6546850"/>
            <a:ext cx="2811462" cy="365125"/>
          </a:xfrm>
        </p:spPr>
        <p:txBody>
          <a:bodyPr/>
          <a:lstStyle/>
          <a:p>
            <a:endParaRPr lang="fr-FR" smtClean="0"/>
          </a:p>
        </p:txBody>
      </p:sp>
      <p:sp>
        <p:nvSpPr>
          <p:cNvPr id="90118" name="Espace réservé du contenu 5"/>
          <p:cNvSpPr>
            <a:spLocks noGrp="1"/>
          </p:cNvSpPr>
          <p:nvPr>
            <p:ph idx="14"/>
          </p:nvPr>
        </p:nvSpPr>
        <p:spPr>
          <a:xfrm>
            <a:off x="1895475" y="2636838"/>
            <a:ext cx="6400800" cy="4081462"/>
          </a:xfrm>
        </p:spPr>
        <p:txBody>
          <a:bodyPr/>
          <a:lstStyle/>
          <a:p>
            <a:endParaRPr lang="fr-FR" smtClean="0"/>
          </a:p>
          <a:p>
            <a:endParaRPr lang="fr-FR" smtClean="0"/>
          </a:p>
        </p:txBody>
      </p:sp>
      <p:pic>
        <p:nvPicPr>
          <p:cNvPr id="90119" name="Espace réservé du contenu 6" descr="SDC1718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838" y="2459038"/>
            <a:ext cx="5680075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8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ous-titre 1"/>
          <p:cNvSpPr>
            <a:spLocks noGrp="1"/>
          </p:cNvSpPr>
          <p:nvPr>
            <p:ph type="subTitle" idx="1"/>
          </p:nvPr>
        </p:nvSpPr>
        <p:spPr>
          <a:xfrm>
            <a:off x="1895475" y="1397000"/>
            <a:ext cx="6400800" cy="10556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Une pastorale des vocations à plusieurs facettes…</a:t>
            </a:r>
          </a:p>
        </p:txBody>
      </p:sp>
      <p:sp>
        <p:nvSpPr>
          <p:cNvPr id="91139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Promouvoir une ecclésiologie de communion</a:t>
            </a:r>
          </a:p>
        </p:txBody>
      </p:sp>
      <p:sp>
        <p:nvSpPr>
          <p:cNvPr id="9114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81613" y="6546850"/>
            <a:ext cx="2811462" cy="365125"/>
          </a:xfrm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91141" name="Espace réservé du contenu 5"/>
          <p:cNvSpPr>
            <a:spLocks noGrp="1"/>
          </p:cNvSpPr>
          <p:nvPr>
            <p:ph idx="14"/>
          </p:nvPr>
        </p:nvSpPr>
        <p:spPr>
          <a:xfrm>
            <a:off x="1895475" y="2459038"/>
            <a:ext cx="6400800" cy="4259262"/>
          </a:xfrm>
        </p:spPr>
        <p:txBody>
          <a:bodyPr/>
          <a:lstStyle/>
          <a:p>
            <a:pPr eaLnBrk="1" hangingPunct="1"/>
            <a:r>
              <a:rPr lang="fr-FR" smtClean="0"/>
              <a:t>Prier pour les vocations</a:t>
            </a:r>
          </a:p>
          <a:p>
            <a:pPr eaLnBrk="1" hangingPunct="1"/>
            <a:r>
              <a:rPr lang="fr-FR" smtClean="0"/>
              <a:t>Contribuer en tous lieux à un éveil vocationnel : faire découvrir la vie comme vocation</a:t>
            </a:r>
          </a:p>
          <a:p>
            <a:pPr eaLnBrk="1" hangingPunct="1"/>
            <a:r>
              <a:rPr lang="fr-FR" smtClean="0"/>
              <a:t>Promouvoir ensemble</a:t>
            </a:r>
          </a:p>
          <a:p>
            <a:pPr eaLnBrk="1" hangingPunct="1">
              <a:buFont typeface="Arial" charset="0"/>
              <a:buNone/>
            </a:pPr>
            <a:r>
              <a:rPr lang="fr-FR" smtClean="0"/>
              <a:t> les différentes</a:t>
            </a:r>
          </a:p>
          <a:p>
            <a:pPr eaLnBrk="1" hangingPunct="1">
              <a:buFont typeface="Arial" charset="0"/>
              <a:buNone/>
            </a:pPr>
            <a:r>
              <a:rPr lang="fr-FR" smtClean="0"/>
              <a:t> vocations</a:t>
            </a:r>
          </a:p>
          <a:p>
            <a:pPr eaLnBrk="1" hangingPunct="1"/>
            <a:endParaRPr lang="fr-FR" smtClean="0"/>
          </a:p>
        </p:txBody>
      </p:sp>
      <p:sp>
        <p:nvSpPr>
          <p:cNvPr id="91142" name="Titre 2"/>
          <p:cNvSpPr>
            <a:spLocks noGrp="1"/>
          </p:cNvSpPr>
          <p:nvPr>
            <p:ph type="title"/>
          </p:nvPr>
        </p:nvSpPr>
        <p:spPr>
          <a:xfrm rot="16200000">
            <a:off x="-1645444" y="3269457"/>
            <a:ext cx="5253037" cy="1143000"/>
          </a:xfrm>
        </p:spPr>
        <p:txBody>
          <a:bodyPr/>
          <a:lstStyle/>
          <a:p>
            <a:pPr eaLnBrk="1" hangingPunct="1"/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défis actuels</a:t>
            </a:r>
          </a:p>
        </p:txBody>
      </p:sp>
      <p:pic>
        <p:nvPicPr>
          <p:cNvPr id="91143" name="Image 8" descr="ciric-202049-300x1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4797425"/>
            <a:ext cx="3132137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8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ous-titre 1"/>
          <p:cNvSpPr>
            <a:spLocks noGrp="1"/>
          </p:cNvSpPr>
          <p:nvPr>
            <p:ph type="subTitle" idx="1"/>
          </p:nvPr>
        </p:nvSpPr>
        <p:spPr>
          <a:xfrm>
            <a:off x="1895475" y="1397000"/>
            <a:ext cx="6400800" cy="663575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Proposer des portes d’entrée </a:t>
            </a:r>
          </a:p>
        </p:txBody>
      </p:sp>
      <p:sp>
        <p:nvSpPr>
          <p:cNvPr id="71683" name="Titre 2"/>
          <p:cNvSpPr>
            <a:spLocks noGrp="1"/>
          </p:cNvSpPr>
          <p:nvPr>
            <p:ph type="title"/>
          </p:nvPr>
        </p:nvSpPr>
        <p:spPr>
          <a:xfrm rot="16200000">
            <a:off x="-1645444" y="3269457"/>
            <a:ext cx="5253037" cy="11430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défis actuels</a:t>
            </a:r>
          </a:p>
        </p:txBody>
      </p:sp>
      <p:sp>
        <p:nvSpPr>
          <p:cNvPr id="7168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Rejoindre les jeunes sur leur terrain</a:t>
            </a:r>
          </a:p>
        </p:txBody>
      </p:sp>
      <p:sp>
        <p:nvSpPr>
          <p:cNvPr id="7168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81613" y="6546850"/>
            <a:ext cx="2811462" cy="365125"/>
          </a:xfrm>
        </p:spPr>
        <p:txBody>
          <a:bodyPr/>
          <a:lstStyle/>
          <a:p>
            <a:endParaRPr lang="fr-FR" smtClean="0"/>
          </a:p>
        </p:txBody>
      </p:sp>
      <p:sp>
        <p:nvSpPr>
          <p:cNvPr id="71686" name="Espace réservé du contenu 5"/>
          <p:cNvSpPr>
            <a:spLocks noGrp="1"/>
          </p:cNvSpPr>
          <p:nvPr>
            <p:ph idx="14"/>
          </p:nvPr>
        </p:nvSpPr>
        <p:spPr>
          <a:xfrm>
            <a:off x="1895475" y="2205038"/>
            <a:ext cx="6400800" cy="1871662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Leurs centres d’intérêts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Leurs attentes et leurs besoins concrets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b="1" dirty="0" smtClean="0"/>
              <a:t>Leurs codes et leurs langages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b="1" dirty="0" smtClean="0"/>
          </a:p>
        </p:txBody>
      </p:sp>
      <p:pic>
        <p:nvPicPr>
          <p:cNvPr id="7" name="Picture 11" descr="SDC1369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3933825"/>
            <a:ext cx="34544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2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ous-titre 1"/>
          <p:cNvSpPr>
            <a:spLocks noGrp="1"/>
          </p:cNvSpPr>
          <p:nvPr>
            <p:ph type="subTitle" idx="1"/>
          </p:nvPr>
        </p:nvSpPr>
        <p:spPr>
          <a:xfrm>
            <a:off x="1895475" y="1397000"/>
            <a:ext cx="6400800" cy="1311275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Propositions pastorales à large vision</a:t>
            </a:r>
          </a:p>
        </p:txBody>
      </p:sp>
      <p:sp>
        <p:nvSpPr>
          <p:cNvPr id="72707" name="Titre 2"/>
          <p:cNvSpPr>
            <a:spLocks noGrp="1"/>
          </p:cNvSpPr>
          <p:nvPr>
            <p:ph type="title"/>
          </p:nvPr>
        </p:nvSpPr>
        <p:spPr>
          <a:xfrm rot="16200000">
            <a:off x="-1645444" y="3269457"/>
            <a:ext cx="5253037" cy="11430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défis actuels</a:t>
            </a:r>
          </a:p>
        </p:txBody>
      </p:sp>
      <p:sp>
        <p:nvSpPr>
          <p:cNvPr id="72708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Rejoindre les jeunes sur leur terrain</a:t>
            </a:r>
          </a:p>
        </p:txBody>
      </p:sp>
      <p:sp>
        <p:nvSpPr>
          <p:cNvPr id="72709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81613" y="6546850"/>
            <a:ext cx="2811462" cy="365125"/>
          </a:xfrm>
        </p:spPr>
        <p:txBody>
          <a:bodyPr/>
          <a:lstStyle/>
          <a:p>
            <a:endParaRPr lang="fr-FR" smtClean="0"/>
          </a:p>
        </p:txBody>
      </p:sp>
      <p:sp>
        <p:nvSpPr>
          <p:cNvPr id="68614" name="Espace réservé du contenu 5"/>
          <p:cNvSpPr>
            <a:spLocks noGrp="1"/>
          </p:cNvSpPr>
          <p:nvPr>
            <p:ph idx="14"/>
          </p:nvPr>
        </p:nvSpPr>
        <p:spPr>
          <a:xfrm>
            <a:off x="1895475" y="3644900"/>
            <a:ext cx="6400800" cy="259238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r-FR" b="1" dirty="0" smtClean="0"/>
              <a:t>Se positionner dans une offre ecclésiale et spirituelle multiple</a:t>
            </a:r>
          </a:p>
          <a:p>
            <a:pPr>
              <a:defRPr/>
            </a:pPr>
            <a:r>
              <a:rPr lang="fr-FR" b="1" dirty="0" smtClean="0"/>
              <a:t>Oser l’audace, la créativité, l’innovation, la souplesse et une démarche pragmatique…</a:t>
            </a:r>
          </a:p>
          <a:p>
            <a:pPr>
              <a:defRPr/>
            </a:pPr>
            <a:r>
              <a:rPr lang="fr-FR" b="1" dirty="0" smtClean="0"/>
              <a:t>Innovation pédagogique</a:t>
            </a:r>
          </a:p>
        </p:txBody>
      </p:sp>
    </p:spTree>
    <p:extLst>
      <p:ext uri="{BB962C8B-B14F-4D97-AF65-F5344CB8AC3E}">
        <p14:creationId xmlns:p14="http://schemas.microsoft.com/office/powerpoint/2010/main" val="36720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ous-titre 1"/>
          <p:cNvSpPr>
            <a:spLocks noGrp="1"/>
          </p:cNvSpPr>
          <p:nvPr>
            <p:ph type="subTitle" idx="1"/>
          </p:nvPr>
        </p:nvSpPr>
        <p:spPr>
          <a:xfrm>
            <a:off x="1895475" y="1397000"/>
            <a:ext cx="6400800" cy="10556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L’accent sur le service du frère et la solidarité</a:t>
            </a:r>
          </a:p>
        </p:txBody>
      </p:sp>
      <p:sp>
        <p:nvSpPr>
          <p:cNvPr id="73731" name="Titre 2"/>
          <p:cNvSpPr>
            <a:spLocks noGrp="1"/>
          </p:cNvSpPr>
          <p:nvPr>
            <p:ph type="title"/>
          </p:nvPr>
        </p:nvSpPr>
        <p:spPr>
          <a:xfrm rot="16200000">
            <a:off x="-1824038" y="3090863"/>
            <a:ext cx="5610225" cy="1143000"/>
          </a:xfrm>
        </p:spPr>
        <p:txBody>
          <a:bodyPr/>
          <a:lstStyle/>
          <a:p>
            <a:pPr eaLnBrk="1" hangingPunct="1"/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défis actuels</a:t>
            </a:r>
          </a:p>
        </p:txBody>
      </p:sp>
      <p:sp>
        <p:nvSpPr>
          <p:cNvPr id="73732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Rejoindre les jeunes sur leur terrain</a:t>
            </a:r>
          </a:p>
        </p:txBody>
      </p:sp>
      <p:sp>
        <p:nvSpPr>
          <p:cNvPr id="73733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81613" y="6546850"/>
            <a:ext cx="2811462" cy="365125"/>
          </a:xfrm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9942" name="Espace réservé du contenu 5"/>
          <p:cNvSpPr>
            <a:spLocks noGrp="1"/>
          </p:cNvSpPr>
          <p:nvPr>
            <p:ph idx="14"/>
          </p:nvPr>
        </p:nvSpPr>
        <p:spPr>
          <a:xfrm>
            <a:off x="1895475" y="2459038"/>
            <a:ext cx="4260850" cy="4065587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fr-FR" b="1" dirty="0" smtClean="0">
                <a:solidFill>
                  <a:srgbClr val="002060"/>
                </a:solidFill>
              </a:rPr>
              <a:t>Dans l’élan donné par le pape François et </a:t>
            </a:r>
            <a:r>
              <a:rPr lang="fr-FR" b="1" dirty="0" err="1" smtClean="0">
                <a:solidFill>
                  <a:srgbClr val="002060"/>
                </a:solidFill>
              </a:rPr>
              <a:t>Diaconia</a:t>
            </a:r>
            <a:r>
              <a:rPr lang="fr-FR" b="1" dirty="0" smtClean="0">
                <a:solidFill>
                  <a:srgbClr val="002060"/>
                </a:solidFill>
              </a:rPr>
              <a:t> 2013</a:t>
            </a:r>
          </a:p>
          <a:p>
            <a:pPr eaLnBrk="1" hangingPunct="1">
              <a:defRPr/>
            </a:pPr>
            <a:r>
              <a:rPr lang="fr-FR" b="1" dirty="0" smtClean="0">
                <a:solidFill>
                  <a:srgbClr val="002060"/>
                </a:solidFill>
              </a:rPr>
              <a:t>Rejoindre les jeunes en précarité</a:t>
            </a:r>
          </a:p>
          <a:p>
            <a:pPr eaLnBrk="1" hangingPunct="1">
              <a:defRPr/>
            </a:pPr>
            <a:r>
              <a:rPr lang="fr-FR" b="1" dirty="0" smtClean="0">
                <a:solidFill>
                  <a:srgbClr val="002060"/>
                </a:solidFill>
              </a:rPr>
              <a:t>Permettre la rencontre et répondre à la soif de générosité</a:t>
            </a:r>
          </a:p>
          <a:p>
            <a:pPr eaLnBrk="1" hangingPunct="1">
              <a:buFont typeface="Arial" charset="0"/>
              <a:buNone/>
              <a:defRPr/>
            </a:pPr>
            <a:endParaRPr lang="fr-FR" sz="3500" dirty="0" smtClean="0">
              <a:solidFill>
                <a:srgbClr val="002060"/>
              </a:solidFill>
            </a:endParaRPr>
          </a:p>
        </p:txBody>
      </p:sp>
      <p:pic>
        <p:nvPicPr>
          <p:cNvPr id="73735" name="Picture 3" descr="D:\Users\laurence.vitoux\Downloads\vie-consacree_6-g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2060575"/>
            <a:ext cx="3059112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6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ous-titre 1"/>
          <p:cNvSpPr>
            <a:spLocks noGrp="1"/>
          </p:cNvSpPr>
          <p:nvPr>
            <p:ph type="subTitle" idx="1"/>
          </p:nvPr>
        </p:nvSpPr>
        <p:spPr>
          <a:xfrm>
            <a:off x="1895475" y="1397000"/>
            <a:ext cx="6400800" cy="1055688"/>
          </a:xfrm>
        </p:spPr>
        <p:txBody>
          <a:bodyPr/>
          <a:lstStyle/>
          <a:p>
            <a:pPr eaLnBrk="1" hangingPunct="1"/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Présence et gratuité</a:t>
            </a:r>
          </a:p>
        </p:txBody>
      </p:sp>
      <p:sp>
        <p:nvSpPr>
          <p:cNvPr id="74755" name="Titre 2"/>
          <p:cNvSpPr>
            <a:spLocks noGrp="1"/>
          </p:cNvSpPr>
          <p:nvPr>
            <p:ph type="title"/>
          </p:nvPr>
        </p:nvSpPr>
        <p:spPr>
          <a:xfrm rot="16200000">
            <a:off x="-1824038" y="3090863"/>
            <a:ext cx="5610225" cy="1143000"/>
          </a:xfrm>
        </p:spPr>
        <p:txBody>
          <a:bodyPr/>
          <a:lstStyle/>
          <a:p>
            <a:pPr eaLnBrk="1" hangingPunct="1"/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défis actuels</a:t>
            </a:r>
          </a:p>
        </p:txBody>
      </p:sp>
      <p:sp>
        <p:nvSpPr>
          <p:cNvPr id="74756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Rejoindre les jeunes sur leur terrain</a:t>
            </a:r>
          </a:p>
        </p:txBody>
      </p:sp>
      <p:sp>
        <p:nvSpPr>
          <p:cNvPr id="74757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81613" y="6546850"/>
            <a:ext cx="2811462" cy="365125"/>
          </a:xfrm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74758" name="Espace réservé du contenu 5"/>
          <p:cNvSpPr>
            <a:spLocks noGrp="1"/>
          </p:cNvSpPr>
          <p:nvPr>
            <p:ph idx="14"/>
          </p:nvPr>
        </p:nvSpPr>
        <p:spPr>
          <a:xfrm>
            <a:off x="1979613" y="2060575"/>
            <a:ext cx="3324225" cy="4584700"/>
          </a:xfrm>
        </p:spPr>
        <p:txBody>
          <a:bodyPr/>
          <a:lstStyle/>
          <a:p>
            <a:pPr eaLnBrk="1" hangingPunct="1"/>
            <a:r>
              <a:rPr lang="fr-FR" b="1" smtClean="0">
                <a:solidFill>
                  <a:srgbClr val="002060"/>
                </a:solidFill>
              </a:rPr>
              <a:t>Dédier des acteurs pastoraux pour une présence aux temps informels</a:t>
            </a:r>
          </a:p>
          <a:p>
            <a:pPr eaLnBrk="1" hangingPunct="1"/>
            <a:r>
              <a:rPr lang="fr-FR" b="1" smtClean="0">
                <a:solidFill>
                  <a:srgbClr val="002060"/>
                </a:solidFill>
              </a:rPr>
              <a:t>Donner du temps, se poser avec eux</a:t>
            </a:r>
          </a:p>
          <a:p>
            <a:pPr eaLnBrk="1" hangingPunct="1"/>
            <a:endParaRPr lang="fr-FR" sz="3500" smtClean="0">
              <a:solidFill>
                <a:srgbClr val="002060"/>
              </a:solidFill>
            </a:endParaRPr>
          </a:p>
          <a:p>
            <a:pPr eaLnBrk="1" hangingPunct="1"/>
            <a:endParaRPr lang="fr-FR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76056" y="2420888"/>
            <a:ext cx="397021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00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ous-titre 1"/>
          <p:cNvSpPr>
            <a:spLocks noGrp="1"/>
          </p:cNvSpPr>
          <p:nvPr>
            <p:ph type="subTitle" idx="1"/>
          </p:nvPr>
        </p:nvSpPr>
        <p:spPr>
          <a:xfrm>
            <a:off x="1895475" y="1397000"/>
            <a:ext cx="6400800" cy="1055688"/>
          </a:xfrm>
        </p:spPr>
        <p:txBody>
          <a:bodyPr>
            <a:normAutofit lnSpcReduction="10000"/>
          </a:bodyPr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Vivre en chrétien dans un monde qui ne l’est plus</a:t>
            </a:r>
          </a:p>
        </p:txBody>
      </p:sp>
      <p:sp>
        <p:nvSpPr>
          <p:cNvPr id="75779" name="Titre 2"/>
          <p:cNvSpPr>
            <a:spLocks noGrp="1"/>
          </p:cNvSpPr>
          <p:nvPr>
            <p:ph type="title"/>
          </p:nvPr>
        </p:nvSpPr>
        <p:spPr>
          <a:xfrm rot="16200000">
            <a:off x="-1267619" y="3647282"/>
            <a:ext cx="4497387" cy="11430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défis actuels</a:t>
            </a:r>
          </a:p>
        </p:txBody>
      </p:sp>
      <p:sp>
        <p:nvSpPr>
          <p:cNvPr id="75780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/>
          <a:lstStyle/>
          <a:p>
            <a:pPr eaLnBrk="1" hangingPunct="1"/>
            <a:r>
              <a:rPr lang="fr-FR" b="1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Accompagner, former, aider l’enracinement en Jésus Christ</a:t>
            </a:r>
          </a:p>
        </p:txBody>
      </p:sp>
      <p:sp>
        <p:nvSpPr>
          <p:cNvPr id="75781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81613" y="6546850"/>
            <a:ext cx="2811462" cy="365125"/>
          </a:xfrm>
        </p:spPr>
        <p:txBody>
          <a:bodyPr/>
          <a:lstStyle/>
          <a:p>
            <a:endParaRPr lang="fr-FR" smtClean="0"/>
          </a:p>
        </p:txBody>
      </p:sp>
      <p:pic>
        <p:nvPicPr>
          <p:cNvPr id="75782" name="Espace réservé du contenu 3" descr="IMG_0220.JPG"/>
          <p:cNvPicPr>
            <a:picLocks noGrp="1" noChangeAspect="1"/>
          </p:cNvPicPr>
          <p:nvPr>
            <p:ph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4725" y="2459038"/>
            <a:ext cx="5702300" cy="4259262"/>
          </a:xfrm>
        </p:spPr>
      </p:pic>
    </p:spTree>
    <p:extLst>
      <p:ext uri="{BB962C8B-B14F-4D97-AF65-F5344CB8AC3E}">
        <p14:creationId xmlns:p14="http://schemas.microsoft.com/office/powerpoint/2010/main" val="42425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ous-titre 1"/>
          <p:cNvSpPr>
            <a:spLocks noGrp="1"/>
          </p:cNvSpPr>
          <p:nvPr>
            <p:ph type="subTitle" idx="1"/>
          </p:nvPr>
        </p:nvSpPr>
        <p:spPr>
          <a:xfrm>
            <a:off x="1895475" y="1397000"/>
            <a:ext cx="6400800" cy="16002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Former des hommes et des femmes libres, debout et responsables</a:t>
            </a:r>
          </a:p>
        </p:txBody>
      </p:sp>
      <p:sp>
        <p:nvSpPr>
          <p:cNvPr id="76803" name="Titre 2"/>
          <p:cNvSpPr>
            <a:spLocks noGrp="1"/>
          </p:cNvSpPr>
          <p:nvPr>
            <p:ph type="title"/>
          </p:nvPr>
        </p:nvSpPr>
        <p:spPr>
          <a:xfrm rot="16200000">
            <a:off x="-1267619" y="3647282"/>
            <a:ext cx="4497387" cy="11430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défis actuels</a:t>
            </a:r>
          </a:p>
        </p:txBody>
      </p:sp>
      <p:sp>
        <p:nvSpPr>
          <p:cNvPr id="7680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/>
          <a:lstStyle/>
          <a:p>
            <a:pPr eaLnBrk="1" hangingPunct="1"/>
            <a:r>
              <a:rPr lang="fr-FR" b="1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Accompagner, former, aider l’enracinement en Jésus Christ</a:t>
            </a:r>
          </a:p>
        </p:txBody>
      </p:sp>
      <p:sp>
        <p:nvSpPr>
          <p:cNvPr id="7680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81613" y="6546850"/>
            <a:ext cx="2811462" cy="365125"/>
          </a:xfrm>
        </p:spPr>
        <p:txBody>
          <a:bodyPr/>
          <a:lstStyle/>
          <a:p>
            <a:endParaRPr lang="fr-FR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>
          <a:xfrm>
            <a:off x="1895475" y="3141663"/>
            <a:ext cx="6400800" cy="357663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dirty="0" smtClean="0"/>
              <a:t>Formation à l’intériorité </a:t>
            </a:r>
          </a:p>
          <a:p>
            <a:pPr>
              <a:buFont typeface="Arial" charset="0"/>
              <a:buNone/>
              <a:defRPr/>
            </a:pPr>
            <a:r>
              <a:rPr lang="fr-FR" dirty="0" smtClean="0"/>
              <a:t>	et au silence</a:t>
            </a:r>
          </a:p>
          <a:p>
            <a:pPr>
              <a:defRPr/>
            </a:pPr>
            <a:r>
              <a:rPr lang="fr-FR" dirty="0" smtClean="0"/>
              <a:t>Formation à la relecture</a:t>
            </a:r>
          </a:p>
          <a:p>
            <a:pPr>
              <a:buFont typeface="Arial" charset="0"/>
              <a:buNone/>
              <a:defRPr/>
            </a:pPr>
            <a:r>
              <a:rPr lang="fr-FR" dirty="0" smtClean="0"/>
              <a:t>	et au discernement</a:t>
            </a:r>
          </a:p>
          <a:p>
            <a:pPr>
              <a:defRPr/>
            </a:pPr>
            <a:r>
              <a:rPr lang="fr-FR" dirty="0" smtClean="0"/>
              <a:t>Formation au jugement éthique</a:t>
            </a:r>
          </a:p>
          <a:p>
            <a:pPr>
              <a:defRPr/>
            </a:pPr>
            <a:r>
              <a:rPr lang="fr-FR" dirty="0" smtClean="0"/>
              <a:t>Formation à l’information, aux médias et à la communication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76807" name="Espace réservé du contenu 5" descr="DSCF09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349500"/>
            <a:ext cx="2303462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4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ous-titre 1"/>
          <p:cNvSpPr>
            <a:spLocks noGrp="1"/>
          </p:cNvSpPr>
          <p:nvPr>
            <p:ph type="subTitle" idx="1"/>
          </p:nvPr>
        </p:nvSpPr>
        <p:spPr>
          <a:xfrm>
            <a:off x="1895475" y="1397000"/>
            <a:ext cx="6400800" cy="1055688"/>
          </a:xfrm>
        </p:spPr>
        <p:txBody>
          <a:bodyPr>
            <a:normAutofit lnSpcReduction="10000"/>
          </a:bodyPr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Formés des chrétiens enracinés dans le Christ et dans l’Eglise</a:t>
            </a:r>
          </a:p>
        </p:txBody>
      </p:sp>
      <p:sp>
        <p:nvSpPr>
          <p:cNvPr id="77827" name="Titre 2"/>
          <p:cNvSpPr>
            <a:spLocks noGrp="1"/>
          </p:cNvSpPr>
          <p:nvPr>
            <p:ph type="title"/>
          </p:nvPr>
        </p:nvSpPr>
        <p:spPr>
          <a:xfrm rot="16200000">
            <a:off x="-1267619" y="3647282"/>
            <a:ext cx="4497387" cy="1143000"/>
          </a:xfrm>
        </p:spPr>
        <p:txBody>
          <a:bodyPr/>
          <a:lstStyle/>
          <a:p>
            <a:r>
              <a:rPr lang="fr-FR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Les défis actuels</a:t>
            </a:r>
          </a:p>
        </p:txBody>
      </p:sp>
      <p:sp>
        <p:nvSpPr>
          <p:cNvPr id="77828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95475" y="280988"/>
            <a:ext cx="6259513" cy="927100"/>
          </a:xfrm>
        </p:spPr>
        <p:txBody>
          <a:bodyPr/>
          <a:lstStyle/>
          <a:p>
            <a:pPr eaLnBrk="1" hangingPunct="1"/>
            <a:r>
              <a:rPr lang="fr-FR" b="1" smtClean="0">
                <a:latin typeface="Eras Demi ITC" pitchFamily="34" charset="0"/>
                <a:ea typeface="Eras Demi ITC" pitchFamily="34" charset="0"/>
                <a:cs typeface="Eras Demi ITC" pitchFamily="34" charset="0"/>
              </a:rPr>
              <a:t>Accompagner, former, aider l’enracinement en Jésus Christ</a:t>
            </a:r>
          </a:p>
        </p:txBody>
      </p:sp>
      <p:sp>
        <p:nvSpPr>
          <p:cNvPr id="77829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81613" y="6546850"/>
            <a:ext cx="2811462" cy="365125"/>
          </a:xfrm>
        </p:spPr>
        <p:txBody>
          <a:bodyPr/>
          <a:lstStyle/>
          <a:p>
            <a:endParaRPr lang="fr-FR" smtClean="0"/>
          </a:p>
        </p:txBody>
      </p:sp>
      <p:pic>
        <p:nvPicPr>
          <p:cNvPr id="77830" name="Picture 7" descr="P1010094"/>
          <p:cNvPicPr>
            <a:picLocks noGrp="1" noChangeAspect="1" noChangeArrowheads="1"/>
          </p:cNvPicPr>
          <p:nvPr>
            <p:ph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95475" y="2587625"/>
            <a:ext cx="6400800" cy="4002088"/>
          </a:xfrm>
          <a:noFill/>
        </p:spPr>
      </p:pic>
    </p:spTree>
    <p:extLst>
      <p:ext uri="{BB962C8B-B14F-4D97-AF65-F5344CB8AC3E}">
        <p14:creationId xmlns:p14="http://schemas.microsoft.com/office/powerpoint/2010/main" val="34844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</Words>
  <Application>Microsoft Office PowerPoint</Application>
  <PresentationFormat>Affichage à l'écran (4:3)</PresentationFormat>
  <Paragraphs>136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Les défis actuels</vt:lpstr>
      <vt:lpstr>Les défis actuels</vt:lpstr>
      <vt:lpstr>Les défis actuels</vt:lpstr>
      <vt:lpstr>Les défis actuels</vt:lpstr>
      <vt:lpstr>Les défis actuels</vt:lpstr>
      <vt:lpstr>Les défis actuels</vt:lpstr>
      <vt:lpstr>Les défis actuels</vt:lpstr>
      <vt:lpstr>Les défis actuels</vt:lpstr>
      <vt:lpstr>Les défis actuels</vt:lpstr>
      <vt:lpstr>Les défis actuels</vt:lpstr>
      <vt:lpstr>Les défis actuels</vt:lpstr>
      <vt:lpstr>Les défis actuels</vt:lpstr>
      <vt:lpstr>Les défis actuels</vt:lpstr>
      <vt:lpstr>Les défis actuels</vt:lpstr>
      <vt:lpstr>Les défis actuels</vt:lpstr>
      <vt:lpstr>Les défis actuels</vt:lpstr>
      <vt:lpstr>Les défis actuels</vt:lpstr>
      <vt:lpstr>Les défis actuels</vt:lpstr>
      <vt:lpstr>Les défis actuels</vt:lpstr>
      <vt:lpstr>Les défis actuels</vt:lpstr>
      <vt:lpstr>Les défis actuels</vt:lpstr>
      <vt:lpstr>Les défis actuels</vt:lpstr>
    </vt:vector>
  </TitlesOfParts>
  <Company>UADF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défis actuels</dc:title>
  <dc:creator>Marie Beneteau (SNEJV/Mlle)</dc:creator>
  <cp:lastModifiedBy>Marie Beneteau (SNEJV/Mlle)</cp:lastModifiedBy>
  <cp:revision>1</cp:revision>
  <dcterms:created xsi:type="dcterms:W3CDTF">2014-02-05T14:08:48Z</dcterms:created>
  <dcterms:modified xsi:type="dcterms:W3CDTF">2014-02-05T14:09:23Z</dcterms:modified>
</cp:coreProperties>
</file>